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84" r:id="rId2"/>
  </p:sldMasterIdLst>
  <p:notesMasterIdLst>
    <p:notesMasterId r:id="rId79"/>
  </p:notesMasterIdLst>
  <p:sldIdLst>
    <p:sldId id="256" r:id="rId3"/>
    <p:sldId id="271" r:id="rId4"/>
    <p:sldId id="262" r:id="rId5"/>
    <p:sldId id="264" r:id="rId6"/>
    <p:sldId id="272" r:id="rId7"/>
    <p:sldId id="275" r:id="rId8"/>
    <p:sldId id="273" r:id="rId9"/>
    <p:sldId id="278" r:id="rId10"/>
    <p:sldId id="292" r:id="rId11"/>
    <p:sldId id="294" r:id="rId12"/>
    <p:sldId id="347" r:id="rId13"/>
    <p:sldId id="348" r:id="rId14"/>
    <p:sldId id="277" r:id="rId15"/>
    <p:sldId id="284" r:id="rId16"/>
    <p:sldId id="279" r:id="rId17"/>
    <p:sldId id="289" r:id="rId18"/>
    <p:sldId id="290" r:id="rId19"/>
    <p:sldId id="285" r:id="rId20"/>
    <p:sldId id="286" r:id="rId21"/>
    <p:sldId id="287" r:id="rId22"/>
    <p:sldId id="288" r:id="rId23"/>
    <p:sldId id="291" r:id="rId24"/>
    <p:sldId id="325" r:id="rId25"/>
    <p:sldId id="324" r:id="rId26"/>
    <p:sldId id="295" r:id="rId27"/>
    <p:sldId id="310" r:id="rId28"/>
    <p:sldId id="344" r:id="rId29"/>
    <p:sldId id="283" r:id="rId30"/>
    <p:sldId id="304" r:id="rId31"/>
    <p:sldId id="296" r:id="rId32"/>
    <p:sldId id="346" r:id="rId33"/>
    <p:sldId id="345" r:id="rId34"/>
    <p:sldId id="293" r:id="rId35"/>
    <p:sldId id="337" r:id="rId36"/>
    <p:sldId id="312" r:id="rId37"/>
    <p:sldId id="313" r:id="rId38"/>
    <p:sldId id="314" r:id="rId39"/>
    <p:sldId id="315" r:id="rId40"/>
    <p:sldId id="316" r:id="rId41"/>
    <p:sldId id="317" r:id="rId42"/>
    <p:sldId id="343" r:id="rId43"/>
    <p:sldId id="318" r:id="rId44"/>
    <p:sldId id="319" r:id="rId45"/>
    <p:sldId id="341" r:id="rId46"/>
    <p:sldId id="320" r:id="rId47"/>
    <p:sldId id="342" r:id="rId48"/>
    <p:sldId id="297" r:id="rId49"/>
    <p:sldId id="298" r:id="rId50"/>
    <p:sldId id="299" r:id="rId51"/>
    <p:sldId id="334" r:id="rId52"/>
    <p:sldId id="330" r:id="rId53"/>
    <p:sldId id="331" r:id="rId54"/>
    <p:sldId id="332" r:id="rId55"/>
    <p:sldId id="333" r:id="rId56"/>
    <p:sldId id="335" r:id="rId57"/>
    <p:sldId id="336" r:id="rId58"/>
    <p:sldId id="301" r:id="rId59"/>
    <p:sldId id="326" r:id="rId60"/>
    <p:sldId id="328" r:id="rId61"/>
    <p:sldId id="329" r:id="rId62"/>
    <p:sldId id="327" r:id="rId63"/>
    <p:sldId id="300" r:id="rId64"/>
    <p:sldId id="303" r:id="rId65"/>
    <p:sldId id="305" r:id="rId66"/>
    <p:sldId id="306" r:id="rId67"/>
    <p:sldId id="302" r:id="rId68"/>
    <p:sldId id="307" r:id="rId69"/>
    <p:sldId id="308" r:id="rId70"/>
    <p:sldId id="323" r:id="rId71"/>
    <p:sldId id="309" r:id="rId72"/>
    <p:sldId id="311" r:id="rId73"/>
    <p:sldId id="321" r:id="rId74"/>
    <p:sldId id="322" r:id="rId75"/>
    <p:sldId id="339" r:id="rId76"/>
    <p:sldId id="338" r:id="rId77"/>
    <p:sldId id="340" r:id="rId78"/>
  </p:sldIdLst>
  <p:sldSz cx="18288000" cy="10287000"/>
  <p:notesSz cx="6858000" cy="9144000"/>
  <p:embeddedFontLst>
    <p:embeddedFont>
      <p:font typeface="Fira Sans Extra Condensed SemiBold" panose="020B0604020202020204" charset="0"/>
      <p:regular r:id="rId80"/>
      <p:bold r:id="rId81"/>
      <p:italic r:id="rId82"/>
      <p:boldItalic r:id="rId83"/>
    </p:embeddedFont>
    <p:embeddedFont>
      <p:font typeface="Lato" panose="020F0502020204030203" pitchFamily="34" charset="0"/>
      <p:regular r:id="rId84"/>
      <p:bold r:id="rId85"/>
      <p:italic r:id="rId86"/>
      <p:boldItalic r:id="rId87"/>
    </p:embeddedFont>
    <p:embeddedFont>
      <p:font typeface="Lato Bold" panose="020F0502020204030203" charset="0"/>
      <p:regular r:id="rId88"/>
    </p:embeddedFont>
    <p:embeddedFont>
      <p:font typeface="Lato Italics" panose="020B0604020202020204" charset="0"/>
      <p:regular r:id="rId89"/>
    </p:embeddedFont>
    <p:embeddedFont>
      <p:font typeface="Noto Serif Display" panose="020B0604020202020204" charset="0"/>
      <p:regular r:id="rId90"/>
    </p:embeddedFont>
    <p:embeddedFont>
      <p:font typeface="Poppins Bold" panose="020B0604020202020204" charset="0"/>
      <p:regular r:id="rId91"/>
    </p:embeddedFont>
    <p:embeddedFont>
      <p:font typeface="Poppins Heavy" panose="020B0604020202020204" charset="0"/>
      <p:regular r:id="rId92"/>
    </p:embeddedFont>
    <p:embeddedFont>
      <p:font typeface="Poppins Ultra-Bold" panose="020B0604020202020204" charset="0"/>
      <p:regular r:id="rId93"/>
    </p:embeddedFont>
    <p:embeddedFont>
      <p:font typeface="Roboto" panose="02000000000000000000" pitchFamily="2" charset="0"/>
      <p:regular r:id="rId94"/>
      <p:bold r:id="rId95"/>
      <p:italic r:id="rId96"/>
      <p:boldItalic r:id="rId97"/>
    </p:embeddedFont>
    <p:embeddedFont>
      <p:font typeface="Segoe UI Black" panose="020B0A02040204020203" pitchFamily="34" charset="0"/>
      <p:bold r:id="rId98"/>
      <p:boldItalic r:id="rId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4D8F"/>
    <a:srgbClr val="000000"/>
    <a:srgbClr val="7F7F7F"/>
    <a:srgbClr val="727272"/>
    <a:srgbClr val="5271FF"/>
    <a:srgbClr val="2B4A9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2" autoAdjust="0"/>
  </p:normalViewPr>
  <p:slideViewPr>
    <p:cSldViewPr>
      <p:cViewPr varScale="1">
        <p:scale>
          <a:sx n="46" d="100"/>
          <a:sy n="46" d="100"/>
        </p:scale>
        <p:origin x="564"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8.fntdata"/><Relationship Id="rId61" Type="http://schemas.openxmlformats.org/officeDocument/2006/relationships/slide" Target="slides/slide59.xml"/><Relationship Id="rId82"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12C10-62C8-4BEC-80D1-700740D2119E}"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EE7917-BA28-4DA8-89CF-52A94F4965CB}" type="slidenum">
              <a:rPr lang="en-US" smtClean="0"/>
              <a:t>‹#›</a:t>
            </a:fld>
            <a:endParaRPr lang="en-US"/>
          </a:p>
        </p:txBody>
      </p:sp>
    </p:spTree>
    <p:extLst>
      <p:ext uri="{BB962C8B-B14F-4D97-AF65-F5344CB8AC3E}">
        <p14:creationId xmlns:p14="http://schemas.microsoft.com/office/powerpoint/2010/main" val="2085811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78"/>
          <p:cNvSpPr txBox="1">
            <a:spLocks noGrp="1"/>
          </p:cNvSpPr>
          <p:nvPr>
            <p:ph type="ctrTitle"/>
          </p:nvPr>
        </p:nvSpPr>
        <p:spPr>
          <a:xfrm>
            <a:off x="928200" y="3219450"/>
            <a:ext cx="8992800" cy="330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11200">
                <a:latin typeface="Fira Sans Extra Condensed SemiBold"/>
                <a:ea typeface="Fira Sans Extra Condensed SemiBold"/>
                <a:cs typeface="Fira Sans Extra Condensed SemiBold"/>
                <a:sym typeface="Fira Sans Extra Condensed SemiBold"/>
              </a:defRPr>
            </a:lvl1pPr>
            <a:lvl2pPr lvl="1" algn="ctr">
              <a:lnSpc>
                <a:spcPct val="100000"/>
              </a:lnSpc>
              <a:spcBef>
                <a:spcPts val="0"/>
              </a:spcBef>
              <a:spcAft>
                <a:spcPts val="0"/>
              </a:spcAft>
              <a:buSzPts val="5200"/>
              <a:buNone/>
              <a:defRPr sz="10400"/>
            </a:lvl2pPr>
            <a:lvl3pPr lvl="2" algn="ctr">
              <a:lnSpc>
                <a:spcPct val="100000"/>
              </a:lnSpc>
              <a:spcBef>
                <a:spcPts val="0"/>
              </a:spcBef>
              <a:spcAft>
                <a:spcPts val="0"/>
              </a:spcAft>
              <a:buSzPts val="5200"/>
              <a:buNone/>
              <a:defRPr sz="10400"/>
            </a:lvl3pPr>
            <a:lvl4pPr lvl="3" algn="ctr">
              <a:lnSpc>
                <a:spcPct val="100000"/>
              </a:lnSpc>
              <a:spcBef>
                <a:spcPts val="0"/>
              </a:spcBef>
              <a:spcAft>
                <a:spcPts val="0"/>
              </a:spcAft>
              <a:buSzPts val="5200"/>
              <a:buNone/>
              <a:defRPr sz="10400"/>
            </a:lvl4pPr>
            <a:lvl5pPr lvl="4" algn="ctr">
              <a:lnSpc>
                <a:spcPct val="100000"/>
              </a:lnSpc>
              <a:spcBef>
                <a:spcPts val="0"/>
              </a:spcBef>
              <a:spcAft>
                <a:spcPts val="0"/>
              </a:spcAft>
              <a:buSzPts val="5200"/>
              <a:buNone/>
              <a:defRPr sz="10400"/>
            </a:lvl5pPr>
            <a:lvl6pPr lvl="5" algn="ctr">
              <a:lnSpc>
                <a:spcPct val="100000"/>
              </a:lnSpc>
              <a:spcBef>
                <a:spcPts val="0"/>
              </a:spcBef>
              <a:spcAft>
                <a:spcPts val="0"/>
              </a:spcAft>
              <a:buSzPts val="5200"/>
              <a:buNone/>
              <a:defRPr sz="10400"/>
            </a:lvl6pPr>
            <a:lvl7pPr lvl="6" algn="ctr">
              <a:lnSpc>
                <a:spcPct val="100000"/>
              </a:lnSpc>
              <a:spcBef>
                <a:spcPts val="0"/>
              </a:spcBef>
              <a:spcAft>
                <a:spcPts val="0"/>
              </a:spcAft>
              <a:buSzPts val="5200"/>
              <a:buNone/>
              <a:defRPr sz="10400"/>
            </a:lvl7pPr>
            <a:lvl8pPr lvl="7" algn="ctr">
              <a:lnSpc>
                <a:spcPct val="100000"/>
              </a:lnSpc>
              <a:spcBef>
                <a:spcPts val="0"/>
              </a:spcBef>
              <a:spcAft>
                <a:spcPts val="0"/>
              </a:spcAft>
              <a:buSzPts val="5200"/>
              <a:buNone/>
              <a:defRPr sz="10400"/>
            </a:lvl8pPr>
            <a:lvl9pPr lvl="8" algn="ctr">
              <a:lnSpc>
                <a:spcPct val="100000"/>
              </a:lnSpc>
              <a:spcBef>
                <a:spcPts val="0"/>
              </a:spcBef>
              <a:spcAft>
                <a:spcPts val="0"/>
              </a:spcAft>
              <a:buSzPts val="5200"/>
              <a:buNone/>
              <a:defRPr sz="10400"/>
            </a:lvl9pPr>
          </a:lstStyle>
          <a:p>
            <a:endParaRPr/>
          </a:p>
        </p:txBody>
      </p:sp>
      <p:sp>
        <p:nvSpPr>
          <p:cNvPr id="11" name="Google Shape;11;p78"/>
          <p:cNvSpPr txBox="1">
            <a:spLocks noGrp="1"/>
          </p:cNvSpPr>
          <p:nvPr>
            <p:ph type="subTitle" idx="1"/>
          </p:nvPr>
        </p:nvSpPr>
        <p:spPr>
          <a:xfrm>
            <a:off x="928200" y="6620750"/>
            <a:ext cx="8992800" cy="599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200">
                <a:solidFill>
                  <a:srgbClr val="000000"/>
                </a:solidFill>
                <a:latin typeface="Roboto"/>
                <a:ea typeface="Roboto"/>
                <a:cs typeface="Roboto"/>
                <a:sym typeface="Roboto"/>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12" name="Google Shape;12;p78"/>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89116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89"/>
          <p:cNvSpPr txBox="1">
            <a:spLocks noGrp="1"/>
          </p:cNvSpPr>
          <p:nvPr>
            <p:ph type="title" hasCustomPrompt="1"/>
          </p:nvPr>
        </p:nvSpPr>
        <p:spPr>
          <a:xfrm>
            <a:off x="623400" y="2212250"/>
            <a:ext cx="17041200" cy="392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24000"/>
            </a:lvl1pPr>
            <a:lvl2pPr lvl="1" algn="ctr">
              <a:lnSpc>
                <a:spcPct val="100000"/>
              </a:lnSpc>
              <a:spcBef>
                <a:spcPts val="0"/>
              </a:spcBef>
              <a:spcAft>
                <a:spcPts val="0"/>
              </a:spcAft>
              <a:buSzPts val="12000"/>
              <a:buNone/>
              <a:defRPr sz="24000"/>
            </a:lvl2pPr>
            <a:lvl3pPr lvl="2" algn="ctr">
              <a:lnSpc>
                <a:spcPct val="100000"/>
              </a:lnSpc>
              <a:spcBef>
                <a:spcPts val="0"/>
              </a:spcBef>
              <a:spcAft>
                <a:spcPts val="0"/>
              </a:spcAft>
              <a:buSzPts val="12000"/>
              <a:buNone/>
              <a:defRPr sz="24000"/>
            </a:lvl3pPr>
            <a:lvl4pPr lvl="3" algn="ctr">
              <a:lnSpc>
                <a:spcPct val="100000"/>
              </a:lnSpc>
              <a:spcBef>
                <a:spcPts val="0"/>
              </a:spcBef>
              <a:spcAft>
                <a:spcPts val="0"/>
              </a:spcAft>
              <a:buSzPts val="12000"/>
              <a:buNone/>
              <a:defRPr sz="24000"/>
            </a:lvl4pPr>
            <a:lvl5pPr lvl="4" algn="ctr">
              <a:lnSpc>
                <a:spcPct val="100000"/>
              </a:lnSpc>
              <a:spcBef>
                <a:spcPts val="0"/>
              </a:spcBef>
              <a:spcAft>
                <a:spcPts val="0"/>
              </a:spcAft>
              <a:buSzPts val="12000"/>
              <a:buNone/>
              <a:defRPr sz="24000"/>
            </a:lvl5pPr>
            <a:lvl6pPr lvl="5" algn="ctr">
              <a:lnSpc>
                <a:spcPct val="100000"/>
              </a:lnSpc>
              <a:spcBef>
                <a:spcPts val="0"/>
              </a:spcBef>
              <a:spcAft>
                <a:spcPts val="0"/>
              </a:spcAft>
              <a:buSzPts val="12000"/>
              <a:buNone/>
              <a:defRPr sz="24000"/>
            </a:lvl6pPr>
            <a:lvl7pPr lvl="6" algn="ctr">
              <a:lnSpc>
                <a:spcPct val="100000"/>
              </a:lnSpc>
              <a:spcBef>
                <a:spcPts val="0"/>
              </a:spcBef>
              <a:spcAft>
                <a:spcPts val="0"/>
              </a:spcAft>
              <a:buSzPts val="12000"/>
              <a:buNone/>
              <a:defRPr sz="24000"/>
            </a:lvl7pPr>
            <a:lvl8pPr lvl="7" algn="ctr">
              <a:lnSpc>
                <a:spcPct val="100000"/>
              </a:lnSpc>
              <a:spcBef>
                <a:spcPts val="0"/>
              </a:spcBef>
              <a:spcAft>
                <a:spcPts val="0"/>
              </a:spcAft>
              <a:buSzPts val="12000"/>
              <a:buNone/>
              <a:defRPr sz="24000"/>
            </a:lvl8pPr>
            <a:lvl9pPr lvl="8" algn="ctr">
              <a:lnSpc>
                <a:spcPct val="100000"/>
              </a:lnSpc>
              <a:spcBef>
                <a:spcPts val="0"/>
              </a:spcBef>
              <a:spcAft>
                <a:spcPts val="0"/>
              </a:spcAft>
              <a:buSzPts val="12000"/>
              <a:buNone/>
              <a:defRPr sz="24000"/>
            </a:lvl9pPr>
          </a:lstStyle>
          <a:p>
            <a:r>
              <a:t>xx%</a:t>
            </a:r>
          </a:p>
        </p:txBody>
      </p:sp>
      <p:sp>
        <p:nvSpPr>
          <p:cNvPr id="46" name="Google Shape;46;p89"/>
          <p:cNvSpPr txBox="1">
            <a:spLocks noGrp="1"/>
          </p:cNvSpPr>
          <p:nvPr>
            <p:ph type="body" idx="1"/>
          </p:nvPr>
        </p:nvSpPr>
        <p:spPr>
          <a:xfrm>
            <a:off x="623400" y="6304450"/>
            <a:ext cx="17041200" cy="2601600"/>
          </a:xfrm>
          <a:prstGeom prst="rect">
            <a:avLst/>
          </a:prstGeom>
          <a:noFill/>
          <a:ln>
            <a:noFill/>
          </a:ln>
        </p:spPr>
        <p:txBody>
          <a:bodyPr spcFirstLastPara="1" wrap="square" lIns="91425" tIns="91425" rIns="91425" bIns="91425" anchor="t" anchorCtr="0">
            <a:noAutofit/>
          </a:bodyPr>
          <a:lstStyle>
            <a:lvl1pPr marL="914400" lvl="0" indent="-635000" algn="ctr">
              <a:lnSpc>
                <a:spcPct val="115000"/>
              </a:lnSpc>
              <a:spcBef>
                <a:spcPts val="0"/>
              </a:spcBef>
              <a:spcAft>
                <a:spcPts val="0"/>
              </a:spcAft>
              <a:buSzPts val="1400"/>
              <a:buChar char="●"/>
              <a:defRPr/>
            </a:lvl1pPr>
            <a:lvl2pPr marL="1828800" lvl="1" indent="-635000" algn="ctr">
              <a:lnSpc>
                <a:spcPct val="115000"/>
              </a:lnSpc>
              <a:spcBef>
                <a:spcPts val="0"/>
              </a:spcBef>
              <a:spcAft>
                <a:spcPts val="0"/>
              </a:spcAft>
              <a:buSzPts val="1400"/>
              <a:buChar char="○"/>
              <a:defRPr/>
            </a:lvl2pPr>
            <a:lvl3pPr marL="2743200" lvl="2" indent="-635000" algn="ctr">
              <a:lnSpc>
                <a:spcPct val="115000"/>
              </a:lnSpc>
              <a:spcBef>
                <a:spcPts val="0"/>
              </a:spcBef>
              <a:spcAft>
                <a:spcPts val="0"/>
              </a:spcAft>
              <a:buSzPts val="1400"/>
              <a:buChar char="■"/>
              <a:defRPr/>
            </a:lvl3pPr>
            <a:lvl4pPr marL="3657600" lvl="3" indent="-635000" algn="ctr">
              <a:lnSpc>
                <a:spcPct val="115000"/>
              </a:lnSpc>
              <a:spcBef>
                <a:spcPts val="0"/>
              </a:spcBef>
              <a:spcAft>
                <a:spcPts val="0"/>
              </a:spcAft>
              <a:buSzPts val="1400"/>
              <a:buChar char="●"/>
              <a:defRPr/>
            </a:lvl4pPr>
            <a:lvl5pPr marL="4572000" lvl="4" indent="-635000" algn="ctr">
              <a:lnSpc>
                <a:spcPct val="115000"/>
              </a:lnSpc>
              <a:spcBef>
                <a:spcPts val="0"/>
              </a:spcBef>
              <a:spcAft>
                <a:spcPts val="0"/>
              </a:spcAft>
              <a:buSzPts val="1400"/>
              <a:buChar char="○"/>
              <a:defRPr/>
            </a:lvl5pPr>
            <a:lvl6pPr marL="5486400" lvl="5" indent="-635000" algn="ctr">
              <a:lnSpc>
                <a:spcPct val="115000"/>
              </a:lnSpc>
              <a:spcBef>
                <a:spcPts val="0"/>
              </a:spcBef>
              <a:spcAft>
                <a:spcPts val="0"/>
              </a:spcAft>
              <a:buSzPts val="1400"/>
              <a:buChar char="■"/>
              <a:defRPr/>
            </a:lvl6pPr>
            <a:lvl7pPr marL="6400800" lvl="6" indent="-635000" algn="ctr">
              <a:lnSpc>
                <a:spcPct val="115000"/>
              </a:lnSpc>
              <a:spcBef>
                <a:spcPts val="0"/>
              </a:spcBef>
              <a:spcAft>
                <a:spcPts val="0"/>
              </a:spcAft>
              <a:buSzPts val="1400"/>
              <a:buChar char="●"/>
              <a:defRPr/>
            </a:lvl7pPr>
            <a:lvl8pPr marL="7315200" lvl="7" indent="-635000" algn="ctr">
              <a:lnSpc>
                <a:spcPct val="115000"/>
              </a:lnSpc>
              <a:spcBef>
                <a:spcPts val="0"/>
              </a:spcBef>
              <a:spcAft>
                <a:spcPts val="0"/>
              </a:spcAft>
              <a:buSzPts val="1400"/>
              <a:buChar char="○"/>
              <a:defRPr/>
            </a:lvl8pPr>
            <a:lvl9pPr marL="8229600" lvl="8" indent="-635000" algn="ctr">
              <a:lnSpc>
                <a:spcPct val="115000"/>
              </a:lnSpc>
              <a:spcBef>
                <a:spcPts val="0"/>
              </a:spcBef>
              <a:spcAft>
                <a:spcPts val="0"/>
              </a:spcAft>
              <a:buSzPts val="1400"/>
              <a:buChar char="■"/>
              <a:defRPr/>
            </a:lvl9pPr>
          </a:lstStyle>
          <a:p>
            <a:endParaRPr/>
          </a:p>
        </p:txBody>
      </p:sp>
      <p:sp>
        <p:nvSpPr>
          <p:cNvPr id="47" name="Google Shape;47;p89"/>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414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90"/>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0682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C579-3D90-8799-6807-977366A86B4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63BF6F10-9775-33BF-FBF0-24495D80C7C5}"/>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B2628BB3-D178-5EBB-CA53-2C997A8887B9}"/>
              </a:ext>
            </a:extLst>
          </p:cNvPr>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a:extLst>
              <a:ext uri="{FF2B5EF4-FFF2-40B4-BE49-F238E27FC236}">
                <a16:creationId xmlns:a16="http://schemas.microsoft.com/office/drawing/2014/main" id="{7DF6B5A6-1118-3134-B0BA-E2408B5A3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BD7C8-6993-23F3-4DB1-D7A6FD2E87A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5115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27BF-E361-C10A-6039-F92CBEA0B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CC8C09-B72D-C9F4-E824-5E58FA9E7E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7BAF9-61F1-BC14-10F5-3CABB8148460}"/>
              </a:ext>
            </a:extLst>
          </p:cNvPr>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a:extLst>
              <a:ext uri="{FF2B5EF4-FFF2-40B4-BE49-F238E27FC236}">
                <a16:creationId xmlns:a16="http://schemas.microsoft.com/office/drawing/2014/main" id="{949D352B-E4B8-1D50-4905-5B26248657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2F8DC-EFA1-1BFC-FE5C-50E2FF1002D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9588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6292-C0A0-F6D7-11C3-5B5924373E3C}"/>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47A93295-8EB4-B6AC-FB64-46C983F68CC9}"/>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8C9317-2B95-5866-8068-95382B65E99D}"/>
              </a:ext>
            </a:extLst>
          </p:cNvPr>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a:extLst>
              <a:ext uri="{FF2B5EF4-FFF2-40B4-BE49-F238E27FC236}">
                <a16:creationId xmlns:a16="http://schemas.microsoft.com/office/drawing/2014/main" id="{BB8557EE-98C7-9A2A-1311-54F1555BF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71842-1ABB-0D3F-C1D0-3898274D1EC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8005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E593-EB54-E959-F445-188E2F27B1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E193C9-0783-8AA5-76F4-73B5B99BC78E}"/>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1E515B-2B21-6C93-584C-5E1B8263CACE}"/>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D77278-C3FB-774B-138E-84789157AFD4}"/>
              </a:ext>
            </a:extLst>
          </p:cNvPr>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a:extLst>
              <a:ext uri="{FF2B5EF4-FFF2-40B4-BE49-F238E27FC236}">
                <a16:creationId xmlns:a16="http://schemas.microsoft.com/office/drawing/2014/main" id="{1525538E-65F4-B031-4188-91C5AA10D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A2AADD-6125-F2B0-84B4-62DB8FA7D94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2341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8B11-88F4-78F3-D697-B787A66AA43A}"/>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EEED1-DFBA-847D-7596-967C0624BE79}"/>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55961694-A7C3-833D-6942-6A7890596F9A}"/>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BE7582-C46D-97FF-04B0-59684A8B01F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347F6C2F-B1F2-1B1B-ABA8-8C2B8C2EA876}"/>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D04870-8EE6-6204-94EC-708B20DFD9D7}"/>
              </a:ext>
            </a:extLst>
          </p:cNvPr>
          <p:cNvSpPr>
            <a:spLocks noGrp="1"/>
          </p:cNvSpPr>
          <p:nvPr>
            <p:ph type="dt" sz="half" idx="10"/>
          </p:nvPr>
        </p:nvSpPr>
        <p:spPr/>
        <p:txBody>
          <a:bodyPr/>
          <a:lstStyle/>
          <a:p>
            <a:fld id="{1D8BD707-D9CF-40AE-B4C6-C98DA3205C09}" type="datetimeFigureOut">
              <a:rPr lang="en-US" smtClean="0"/>
              <a:pPr/>
              <a:t>1/14/2024</a:t>
            </a:fld>
            <a:endParaRPr lang="en-US"/>
          </a:p>
        </p:txBody>
      </p:sp>
      <p:sp>
        <p:nvSpPr>
          <p:cNvPr id="8" name="Footer Placeholder 7">
            <a:extLst>
              <a:ext uri="{FF2B5EF4-FFF2-40B4-BE49-F238E27FC236}">
                <a16:creationId xmlns:a16="http://schemas.microsoft.com/office/drawing/2014/main" id="{BA31EE41-1AD1-CCB1-C3C3-79CDD9D96F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DCBBB2-BAAD-E00A-6145-59FD1F4CA8A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1241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9C941-B23B-85D6-328C-61B7688EB8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AA5EDA-042B-BFC2-06D1-439065206206}"/>
              </a:ext>
            </a:extLst>
          </p:cNvPr>
          <p:cNvSpPr>
            <a:spLocks noGrp="1"/>
          </p:cNvSpPr>
          <p:nvPr>
            <p:ph type="dt" sz="half" idx="10"/>
          </p:nvPr>
        </p:nvSpPr>
        <p:spPr/>
        <p:txBody>
          <a:bodyPr/>
          <a:lstStyle/>
          <a:p>
            <a:fld id="{1D8BD707-D9CF-40AE-B4C6-C98DA3205C09}" type="datetimeFigureOut">
              <a:rPr lang="en-US" smtClean="0"/>
              <a:pPr/>
              <a:t>1/14/2024</a:t>
            </a:fld>
            <a:endParaRPr lang="en-US"/>
          </a:p>
        </p:txBody>
      </p:sp>
      <p:sp>
        <p:nvSpPr>
          <p:cNvPr id="4" name="Footer Placeholder 3">
            <a:extLst>
              <a:ext uri="{FF2B5EF4-FFF2-40B4-BE49-F238E27FC236}">
                <a16:creationId xmlns:a16="http://schemas.microsoft.com/office/drawing/2014/main" id="{E8D5F687-578E-9736-96F6-336B0A9B2B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5DE94C-0038-E2D6-BD6D-BCE8B183008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12086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55D76B-046F-CE34-ADF3-BE5A7653F795}"/>
              </a:ext>
            </a:extLst>
          </p:cNvPr>
          <p:cNvSpPr>
            <a:spLocks noGrp="1"/>
          </p:cNvSpPr>
          <p:nvPr>
            <p:ph type="dt" sz="half" idx="10"/>
          </p:nvPr>
        </p:nvSpPr>
        <p:spPr/>
        <p:txBody>
          <a:bodyPr/>
          <a:lstStyle/>
          <a:p>
            <a:fld id="{1D8BD707-D9CF-40AE-B4C6-C98DA3205C09}" type="datetimeFigureOut">
              <a:rPr lang="en-US" smtClean="0"/>
              <a:pPr/>
              <a:t>1/14/2024</a:t>
            </a:fld>
            <a:endParaRPr lang="en-US"/>
          </a:p>
        </p:txBody>
      </p:sp>
      <p:sp>
        <p:nvSpPr>
          <p:cNvPr id="3" name="Footer Placeholder 2">
            <a:extLst>
              <a:ext uri="{FF2B5EF4-FFF2-40B4-BE49-F238E27FC236}">
                <a16:creationId xmlns:a16="http://schemas.microsoft.com/office/drawing/2014/main" id="{6725E9C1-F71E-A239-F4F7-3C9B0EDAA6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1DF98A-26BA-346B-5879-F342F525C04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2303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5EE61-7576-39D3-1549-CDE9C5952CEA}"/>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847E31C3-C3B9-5B28-C407-3E14EBCD8734}"/>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D93EA7-5194-2612-432F-71E33FED98F8}"/>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02D573F8-57FA-A43C-A13D-1256051DF098}"/>
              </a:ext>
            </a:extLst>
          </p:cNvPr>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a:extLst>
              <a:ext uri="{FF2B5EF4-FFF2-40B4-BE49-F238E27FC236}">
                <a16:creationId xmlns:a16="http://schemas.microsoft.com/office/drawing/2014/main" id="{FE9BB81A-1604-0BEF-E2E0-1A5ACBAD44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7C0F1-F3A1-F6CC-7416-C51E5DA2C38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53381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
        <p:cNvGrpSpPr/>
        <p:nvPr/>
      </p:nvGrpSpPr>
      <p:grpSpPr>
        <a:xfrm>
          <a:off x="0" y="0"/>
          <a:ext cx="0" cy="0"/>
          <a:chOff x="0" y="0"/>
          <a:chExt cx="0" cy="0"/>
        </a:xfrm>
      </p:grpSpPr>
      <p:sp>
        <p:nvSpPr>
          <p:cNvPr id="14" name="Google Shape;14;p79"/>
          <p:cNvSpPr txBox="1">
            <a:spLocks noGrp="1"/>
          </p:cNvSpPr>
          <p:nvPr>
            <p:ph type="title"/>
          </p:nvPr>
        </p:nvSpPr>
        <p:spPr>
          <a:xfrm>
            <a:off x="914400" y="528100"/>
            <a:ext cx="164592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79"/>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77531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88EA-684E-2715-D758-BA6C25215330}"/>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DC112587-E2C2-8E14-07A5-109A1BD7942C}"/>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D47224A2-3286-1FFF-6AF9-F401D4CD4E35}"/>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7924148D-FA93-791B-D6A5-0ECFA7FA1BCB}"/>
              </a:ext>
            </a:extLst>
          </p:cNvPr>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a:extLst>
              <a:ext uri="{FF2B5EF4-FFF2-40B4-BE49-F238E27FC236}">
                <a16:creationId xmlns:a16="http://schemas.microsoft.com/office/drawing/2014/main" id="{36540942-EE7F-E5F7-993D-B9AF74974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E3B2B0-7C2D-92E6-7147-84B3245141C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1598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FF802-917E-0A52-D686-9F84780AB6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9D4AF6-461F-E274-A97F-CFA87575A1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D82827-5E60-681F-823A-2A0DCF211C80}"/>
              </a:ext>
            </a:extLst>
          </p:cNvPr>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a:extLst>
              <a:ext uri="{FF2B5EF4-FFF2-40B4-BE49-F238E27FC236}">
                <a16:creationId xmlns:a16="http://schemas.microsoft.com/office/drawing/2014/main" id="{DEACB794-025A-77CE-E4E0-4863B0C2F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A07BD-6E63-6A69-F60A-0D8EAA1DD56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37635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FC276E-735E-5535-30DC-DD313FCAA444}"/>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926D02-38E0-1BC0-00F0-B78928A4EEFD}"/>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A8C94-4C9B-1CC8-EA78-2C4BBE9DDCC9}"/>
              </a:ext>
            </a:extLst>
          </p:cNvPr>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a:extLst>
              <a:ext uri="{FF2B5EF4-FFF2-40B4-BE49-F238E27FC236}">
                <a16:creationId xmlns:a16="http://schemas.microsoft.com/office/drawing/2014/main" id="{423D066A-E6EF-8D50-540E-C0C6BC7B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7F2C6-2EBC-9C72-58FB-2879FDBD97C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5323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82"/>
          <p:cNvSpPr txBox="1">
            <a:spLocks noGrp="1"/>
          </p:cNvSpPr>
          <p:nvPr>
            <p:ph type="title"/>
          </p:nvPr>
        </p:nvSpPr>
        <p:spPr>
          <a:xfrm>
            <a:off x="623400" y="4301700"/>
            <a:ext cx="17041200" cy="168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7200"/>
            </a:lvl1pPr>
            <a:lvl2pPr lvl="1" algn="ctr">
              <a:lnSpc>
                <a:spcPct val="100000"/>
              </a:lnSpc>
              <a:spcBef>
                <a:spcPts val="0"/>
              </a:spcBef>
              <a:spcAft>
                <a:spcPts val="0"/>
              </a:spcAft>
              <a:buSzPts val="3600"/>
              <a:buNone/>
              <a:defRPr sz="7200"/>
            </a:lvl2pPr>
            <a:lvl3pPr lvl="2" algn="ctr">
              <a:lnSpc>
                <a:spcPct val="100000"/>
              </a:lnSpc>
              <a:spcBef>
                <a:spcPts val="0"/>
              </a:spcBef>
              <a:spcAft>
                <a:spcPts val="0"/>
              </a:spcAft>
              <a:buSzPts val="3600"/>
              <a:buNone/>
              <a:defRPr sz="7200"/>
            </a:lvl3pPr>
            <a:lvl4pPr lvl="3" algn="ctr">
              <a:lnSpc>
                <a:spcPct val="100000"/>
              </a:lnSpc>
              <a:spcBef>
                <a:spcPts val="0"/>
              </a:spcBef>
              <a:spcAft>
                <a:spcPts val="0"/>
              </a:spcAft>
              <a:buSzPts val="3600"/>
              <a:buNone/>
              <a:defRPr sz="7200"/>
            </a:lvl4pPr>
            <a:lvl5pPr lvl="4" algn="ctr">
              <a:lnSpc>
                <a:spcPct val="100000"/>
              </a:lnSpc>
              <a:spcBef>
                <a:spcPts val="0"/>
              </a:spcBef>
              <a:spcAft>
                <a:spcPts val="0"/>
              </a:spcAft>
              <a:buSzPts val="3600"/>
              <a:buNone/>
              <a:defRPr sz="7200"/>
            </a:lvl5pPr>
            <a:lvl6pPr lvl="5" algn="ctr">
              <a:lnSpc>
                <a:spcPct val="100000"/>
              </a:lnSpc>
              <a:spcBef>
                <a:spcPts val="0"/>
              </a:spcBef>
              <a:spcAft>
                <a:spcPts val="0"/>
              </a:spcAft>
              <a:buSzPts val="3600"/>
              <a:buNone/>
              <a:defRPr sz="7200"/>
            </a:lvl6pPr>
            <a:lvl7pPr lvl="6" algn="ctr">
              <a:lnSpc>
                <a:spcPct val="100000"/>
              </a:lnSpc>
              <a:spcBef>
                <a:spcPts val="0"/>
              </a:spcBef>
              <a:spcAft>
                <a:spcPts val="0"/>
              </a:spcAft>
              <a:buSzPts val="3600"/>
              <a:buNone/>
              <a:defRPr sz="7200"/>
            </a:lvl7pPr>
            <a:lvl8pPr lvl="7" algn="ctr">
              <a:lnSpc>
                <a:spcPct val="100000"/>
              </a:lnSpc>
              <a:spcBef>
                <a:spcPts val="0"/>
              </a:spcBef>
              <a:spcAft>
                <a:spcPts val="0"/>
              </a:spcAft>
              <a:buSzPts val="3600"/>
              <a:buNone/>
              <a:defRPr sz="7200"/>
            </a:lvl8pPr>
            <a:lvl9pPr lvl="8" algn="ctr">
              <a:lnSpc>
                <a:spcPct val="100000"/>
              </a:lnSpc>
              <a:spcBef>
                <a:spcPts val="0"/>
              </a:spcBef>
              <a:spcAft>
                <a:spcPts val="0"/>
              </a:spcAft>
              <a:buSzPts val="3600"/>
              <a:buNone/>
              <a:defRPr sz="7200"/>
            </a:lvl9pPr>
          </a:lstStyle>
          <a:p>
            <a:endParaRPr/>
          </a:p>
        </p:txBody>
      </p:sp>
      <p:sp>
        <p:nvSpPr>
          <p:cNvPr id="18" name="Google Shape;18;p82"/>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8869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83"/>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83"/>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Autofit/>
          </a:bodyPr>
          <a:lstStyle>
            <a:lvl1pPr marL="914400" lvl="0" indent="-635000" algn="l">
              <a:lnSpc>
                <a:spcPct val="115000"/>
              </a:lnSpc>
              <a:spcBef>
                <a:spcPts val="0"/>
              </a:spcBef>
              <a:spcAft>
                <a:spcPts val="0"/>
              </a:spcAft>
              <a:buSzPts val="1400"/>
              <a:buChar char="●"/>
              <a:defRPr/>
            </a:lvl1pPr>
            <a:lvl2pPr marL="1828800" lvl="1" indent="-635000" algn="l">
              <a:lnSpc>
                <a:spcPct val="115000"/>
              </a:lnSpc>
              <a:spcBef>
                <a:spcPts val="0"/>
              </a:spcBef>
              <a:spcAft>
                <a:spcPts val="0"/>
              </a:spcAft>
              <a:buSzPts val="1400"/>
              <a:buChar char="○"/>
              <a:defRPr/>
            </a:lvl2pPr>
            <a:lvl3pPr marL="2743200" lvl="2" indent="-635000" algn="l">
              <a:lnSpc>
                <a:spcPct val="115000"/>
              </a:lnSpc>
              <a:spcBef>
                <a:spcPts val="0"/>
              </a:spcBef>
              <a:spcAft>
                <a:spcPts val="0"/>
              </a:spcAft>
              <a:buSzPts val="1400"/>
              <a:buChar char="■"/>
              <a:defRPr/>
            </a:lvl3pPr>
            <a:lvl4pPr marL="3657600" lvl="3" indent="-635000" algn="l">
              <a:lnSpc>
                <a:spcPct val="115000"/>
              </a:lnSpc>
              <a:spcBef>
                <a:spcPts val="0"/>
              </a:spcBef>
              <a:spcAft>
                <a:spcPts val="0"/>
              </a:spcAft>
              <a:buSzPts val="1400"/>
              <a:buChar char="●"/>
              <a:defRPr/>
            </a:lvl4pPr>
            <a:lvl5pPr marL="4572000" lvl="4" indent="-635000" algn="l">
              <a:lnSpc>
                <a:spcPct val="115000"/>
              </a:lnSpc>
              <a:spcBef>
                <a:spcPts val="0"/>
              </a:spcBef>
              <a:spcAft>
                <a:spcPts val="0"/>
              </a:spcAft>
              <a:buSzPts val="1400"/>
              <a:buChar char="○"/>
              <a:defRPr/>
            </a:lvl5pPr>
            <a:lvl6pPr marL="5486400" lvl="5" indent="-635000" algn="l">
              <a:lnSpc>
                <a:spcPct val="115000"/>
              </a:lnSpc>
              <a:spcBef>
                <a:spcPts val="0"/>
              </a:spcBef>
              <a:spcAft>
                <a:spcPts val="0"/>
              </a:spcAft>
              <a:buSzPts val="1400"/>
              <a:buChar char="■"/>
              <a:defRPr/>
            </a:lvl6pPr>
            <a:lvl7pPr marL="6400800" lvl="6" indent="-635000" algn="l">
              <a:lnSpc>
                <a:spcPct val="115000"/>
              </a:lnSpc>
              <a:spcBef>
                <a:spcPts val="0"/>
              </a:spcBef>
              <a:spcAft>
                <a:spcPts val="0"/>
              </a:spcAft>
              <a:buSzPts val="1400"/>
              <a:buChar char="●"/>
              <a:defRPr/>
            </a:lvl7pPr>
            <a:lvl8pPr marL="7315200" lvl="7" indent="-635000" algn="l">
              <a:lnSpc>
                <a:spcPct val="115000"/>
              </a:lnSpc>
              <a:spcBef>
                <a:spcPts val="0"/>
              </a:spcBef>
              <a:spcAft>
                <a:spcPts val="0"/>
              </a:spcAft>
              <a:buSzPts val="1400"/>
              <a:buChar char="○"/>
              <a:defRPr/>
            </a:lvl8pPr>
            <a:lvl9pPr marL="8229600" lvl="8" indent="-635000" algn="l">
              <a:lnSpc>
                <a:spcPct val="115000"/>
              </a:lnSpc>
              <a:spcBef>
                <a:spcPts val="0"/>
              </a:spcBef>
              <a:spcAft>
                <a:spcPts val="0"/>
              </a:spcAft>
              <a:buSzPts val="1400"/>
              <a:buChar char="■"/>
              <a:defRPr/>
            </a:lvl9pPr>
          </a:lstStyle>
          <a:p>
            <a:endParaRPr/>
          </a:p>
        </p:txBody>
      </p:sp>
      <p:sp>
        <p:nvSpPr>
          <p:cNvPr id="22" name="Google Shape;22;p83"/>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78979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84"/>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84"/>
          <p:cNvSpPr txBox="1">
            <a:spLocks noGrp="1"/>
          </p:cNvSpPr>
          <p:nvPr>
            <p:ph type="body" idx="1"/>
          </p:nvPr>
        </p:nvSpPr>
        <p:spPr>
          <a:xfrm>
            <a:off x="623400" y="2304950"/>
            <a:ext cx="7999800" cy="6832800"/>
          </a:xfrm>
          <a:prstGeom prst="rect">
            <a:avLst/>
          </a:prstGeom>
          <a:noFill/>
          <a:ln>
            <a:noFill/>
          </a:ln>
        </p:spPr>
        <p:txBody>
          <a:bodyPr spcFirstLastPara="1" wrap="square" lIns="91425" tIns="91425" rIns="91425" bIns="91425" anchor="t" anchorCtr="0">
            <a:no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26" name="Google Shape;26;p84"/>
          <p:cNvSpPr txBox="1">
            <a:spLocks noGrp="1"/>
          </p:cNvSpPr>
          <p:nvPr>
            <p:ph type="body" idx="2"/>
          </p:nvPr>
        </p:nvSpPr>
        <p:spPr>
          <a:xfrm>
            <a:off x="9664800" y="2304950"/>
            <a:ext cx="7999800" cy="6832800"/>
          </a:xfrm>
          <a:prstGeom prst="rect">
            <a:avLst/>
          </a:prstGeom>
          <a:noFill/>
          <a:ln>
            <a:noFill/>
          </a:ln>
        </p:spPr>
        <p:txBody>
          <a:bodyPr spcFirstLastPara="1" wrap="square" lIns="91425" tIns="91425" rIns="91425" bIns="91425" anchor="t" anchorCtr="0">
            <a:no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27" name="Google Shape;27;p84"/>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4625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85"/>
          <p:cNvSpPr txBox="1">
            <a:spLocks noGrp="1"/>
          </p:cNvSpPr>
          <p:nvPr>
            <p:ph type="title"/>
          </p:nvPr>
        </p:nvSpPr>
        <p:spPr>
          <a:xfrm>
            <a:off x="623400" y="1111200"/>
            <a:ext cx="5616000" cy="1511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400"/>
              <a:buNone/>
              <a:defRPr sz="4800"/>
            </a:lvl2pPr>
            <a:lvl3pPr lvl="2" algn="l">
              <a:lnSpc>
                <a:spcPct val="100000"/>
              </a:lnSpc>
              <a:spcBef>
                <a:spcPts val="0"/>
              </a:spcBef>
              <a:spcAft>
                <a:spcPts val="0"/>
              </a:spcAft>
              <a:buSzPts val="2400"/>
              <a:buNone/>
              <a:defRPr sz="4800"/>
            </a:lvl3pPr>
            <a:lvl4pPr lvl="3" algn="l">
              <a:lnSpc>
                <a:spcPct val="100000"/>
              </a:lnSpc>
              <a:spcBef>
                <a:spcPts val="0"/>
              </a:spcBef>
              <a:spcAft>
                <a:spcPts val="0"/>
              </a:spcAft>
              <a:buSzPts val="2400"/>
              <a:buNone/>
              <a:defRPr sz="4800"/>
            </a:lvl4pPr>
            <a:lvl5pPr lvl="4" algn="l">
              <a:lnSpc>
                <a:spcPct val="100000"/>
              </a:lnSpc>
              <a:spcBef>
                <a:spcPts val="0"/>
              </a:spcBef>
              <a:spcAft>
                <a:spcPts val="0"/>
              </a:spcAft>
              <a:buSzPts val="2400"/>
              <a:buNone/>
              <a:defRPr sz="4800"/>
            </a:lvl5pPr>
            <a:lvl6pPr lvl="5" algn="l">
              <a:lnSpc>
                <a:spcPct val="100000"/>
              </a:lnSpc>
              <a:spcBef>
                <a:spcPts val="0"/>
              </a:spcBef>
              <a:spcAft>
                <a:spcPts val="0"/>
              </a:spcAft>
              <a:buSzPts val="2400"/>
              <a:buNone/>
              <a:defRPr sz="4800"/>
            </a:lvl6pPr>
            <a:lvl7pPr lvl="6" algn="l">
              <a:lnSpc>
                <a:spcPct val="100000"/>
              </a:lnSpc>
              <a:spcBef>
                <a:spcPts val="0"/>
              </a:spcBef>
              <a:spcAft>
                <a:spcPts val="0"/>
              </a:spcAft>
              <a:buSzPts val="2400"/>
              <a:buNone/>
              <a:defRPr sz="4800"/>
            </a:lvl7pPr>
            <a:lvl8pPr lvl="7" algn="l">
              <a:lnSpc>
                <a:spcPct val="100000"/>
              </a:lnSpc>
              <a:spcBef>
                <a:spcPts val="0"/>
              </a:spcBef>
              <a:spcAft>
                <a:spcPts val="0"/>
              </a:spcAft>
              <a:buSzPts val="2400"/>
              <a:buNone/>
              <a:defRPr sz="4800"/>
            </a:lvl8pPr>
            <a:lvl9pPr lvl="8" algn="l">
              <a:lnSpc>
                <a:spcPct val="100000"/>
              </a:lnSpc>
              <a:spcBef>
                <a:spcPts val="0"/>
              </a:spcBef>
              <a:spcAft>
                <a:spcPts val="0"/>
              </a:spcAft>
              <a:buSzPts val="2400"/>
              <a:buNone/>
              <a:defRPr sz="4800"/>
            </a:lvl9pPr>
          </a:lstStyle>
          <a:p>
            <a:endParaRPr/>
          </a:p>
        </p:txBody>
      </p:sp>
      <p:sp>
        <p:nvSpPr>
          <p:cNvPr id="30" name="Google Shape;30;p85"/>
          <p:cNvSpPr txBox="1">
            <a:spLocks noGrp="1"/>
          </p:cNvSpPr>
          <p:nvPr>
            <p:ph type="body" idx="1"/>
          </p:nvPr>
        </p:nvSpPr>
        <p:spPr>
          <a:xfrm>
            <a:off x="623400" y="2779200"/>
            <a:ext cx="5616000" cy="6358800"/>
          </a:xfrm>
          <a:prstGeom prst="rect">
            <a:avLst/>
          </a:prstGeom>
          <a:noFill/>
          <a:ln>
            <a:noFill/>
          </a:ln>
        </p:spPr>
        <p:txBody>
          <a:bodyPr spcFirstLastPara="1" wrap="square" lIns="91425" tIns="91425" rIns="91425" bIns="91425" anchor="t" anchorCtr="0">
            <a:noAutofit/>
          </a:bodyPr>
          <a:lstStyle>
            <a:lvl1pPr marL="914400" lvl="0" indent="-609600" algn="l">
              <a:lnSpc>
                <a:spcPct val="115000"/>
              </a:lnSpc>
              <a:spcBef>
                <a:spcPts val="0"/>
              </a:spcBef>
              <a:spcAft>
                <a:spcPts val="0"/>
              </a:spcAft>
              <a:buSzPts val="1200"/>
              <a:buChar char="●"/>
              <a:defRPr sz="24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31" name="Google Shape;31;p85"/>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2169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6"/>
          <p:cNvSpPr txBox="1">
            <a:spLocks noGrp="1"/>
          </p:cNvSpPr>
          <p:nvPr>
            <p:ph type="title"/>
          </p:nvPr>
        </p:nvSpPr>
        <p:spPr>
          <a:xfrm>
            <a:off x="980500" y="900300"/>
            <a:ext cx="12735600" cy="818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9600"/>
            </a:lvl2pPr>
            <a:lvl3pPr lvl="2" algn="l">
              <a:lnSpc>
                <a:spcPct val="100000"/>
              </a:lnSpc>
              <a:spcBef>
                <a:spcPts val="0"/>
              </a:spcBef>
              <a:spcAft>
                <a:spcPts val="0"/>
              </a:spcAft>
              <a:buSzPts val="4800"/>
              <a:buNone/>
              <a:defRPr sz="9600"/>
            </a:lvl3pPr>
            <a:lvl4pPr lvl="3" algn="l">
              <a:lnSpc>
                <a:spcPct val="100000"/>
              </a:lnSpc>
              <a:spcBef>
                <a:spcPts val="0"/>
              </a:spcBef>
              <a:spcAft>
                <a:spcPts val="0"/>
              </a:spcAft>
              <a:buSzPts val="4800"/>
              <a:buNone/>
              <a:defRPr sz="9600"/>
            </a:lvl4pPr>
            <a:lvl5pPr lvl="4" algn="l">
              <a:lnSpc>
                <a:spcPct val="100000"/>
              </a:lnSpc>
              <a:spcBef>
                <a:spcPts val="0"/>
              </a:spcBef>
              <a:spcAft>
                <a:spcPts val="0"/>
              </a:spcAft>
              <a:buSzPts val="4800"/>
              <a:buNone/>
              <a:defRPr sz="9600"/>
            </a:lvl5pPr>
            <a:lvl6pPr lvl="5" algn="l">
              <a:lnSpc>
                <a:spcPct val="100000"/>
              </a:lnSpc>
              <a:spcBef>
                <a:spcPts val="0"/>
              </a:spcBef>
              <a:spcAft>
                <a:spcPts val="0"/>
              </a:spcAft>
              <a:buSzPts val="4800"/>
              <a:buNone/>
              <a:defRPr sz="9600"/>
            </a:lvl6pPr>
            <a:lvl7pPr lvl="6" algn="l">
              <a:lnSpc>
                <a:spcPct val="100000"/>
              </a:lnSpc>
              <a:spcBef>
                <a:spcPts val="0"/>
              </a:spcBef>
              <a:spcAft>
                <a:spcPts val="0"/>
              </a:spcAft>
              <a:buSzPts val="4800"/>
              <a:buNone/>
              <a:defRPr sz="9600"/>
            </a:lvl7pPr>
            <a:lvl8pPr lvl="7" algn="l">
              <a:lnSpc>
                <a:spcPct val="100000"/>
              </a:lnSpc>
              <a:spcBef>
                <a:spcPts val="0"/>
              </a:spcBef>
              <a:spcAft>
                <a:spcPts val="0"/>
              </a:spcAft>
              <a:buSzPts val="4800"/>
              <a:buNone/>
              <a:defRPr sz="9600"/>
            </a:lvl8pPr>
            <a:lvl9pPr lvl="8" algn="l">
              <a:lnSpc>
                <a:spcPct val="100000"/>
              </a:lnSpc>
              <a:spcBef>
                <a:spcPts val="0"/>
              </a:spcBef>
              <a:spcAft>
                <a:spcPts val="0"/>
              </a:spcAft>
              <a:buSzPts val="4800"/>
              <a:buNone/>
              <a:defRPr sz="9600"/>
            </a:lvl9pPr>
          </a:lstStyle>
          <a:p>
            <a:endParaRPr/>
          </a:p>
        </p:txBody>
      </p:sp>
      <p:sp>
        <p:nvSpPr>
          <p:cNvPr id="34" name="Google Shape;34;p86"/>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3134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87"/>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a:solidFill>
                <a:srgbClr val="000000"/>
              </a:solidFill>
              <a:latin typeface="Arial"/>
              <a:ea typeface="Arial"/>
              <a:cs typeface="Arial"/>
              <a:sym typeface="Arial"/>
            </a:endParaRPr>
          </a:p>
        </p:txBody>
      </p:sp>
      <p:sp>
        <p:nvSpPr>
          <p:cNvPr id="37" name="Google Shape;37;p87"/>
          <p:cNvSpPr txBox="1">
            <a:spLocks noGrp="1"/>
          </p:cNvSpPr>
          <p:nvPr>
            <p:ph type="title"/>
          </p:nvPr>
        </p:nvSpPr>
        <p:spPr>
          <a:xfrm>
            <a:off x="531000" y="2466350"/>
            <a:ext cx="8090400" cy="2964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8400"/>
            </a:lvl1pPr>
            <a:lvl2pPr lvl="1" algn="ctr">
              <a:lnSpc>
                <a:spcPct val="100000"/>
              </a:lnSpc>
              <a:spcBef>
                <a:spcPts val="0"/>
              </a:spcBef>
              <a:spcAft>
                <a:spcPts val="0"/>
              </a:spcAft>
              <a:buSzPts val="4200"/>
              <a:buNone/>
              <a:defRPr sz="8400"/>
            </a:lvl2pPr>
            <a:lvl3pPr lvl="2" algn="ctr">
              <a:lnSpc>
                <a:spcPct val="100000"/>
              </a:lnSpc>
              <a:spcBef>
                <a:spcPts val="0"/>
              </a:spcBef>
              <a:spcAft>
                <a:spcPts val="0"/>
              </a:spcAft>
              <a:buSzPts val="4200"/>
              <a:buNone/>
              <a:defRPr sz="8400"/>
            </a:lvl3pPr>
            <a:lvl4pPr lvl="3" algn="ctr">
              <a:lnSpc>
                <a:spcPct val="100000"/>
              </a:lnSpc>
              <a:spcBef>
                <a:spcPts val="0"/>
              </a:spcBef>
              <a:spcAft>
                <a:spcPts val="0"/>
              </a:spcAft>
              <a:buSzPts val="4200"/>
              <a:buNone/>
              <a:defRPr sz="8400"/>
            </a:lvl4pPr>
            <a:lvl5pPr lvl="4" algn="ctr">
              <a:lnSpc>
                <a:spcPct val="100000"/>
              </a:lnSpc>
              <a:spcBef>
                <a:spcPts val="0"/>
              </a:spcBef>
              <a:spcAft>
                <a:spcPts val="0"/>
              </a:spcAft>
              <a:buSzPts val="4200"/>
              <a:buNone/>
              <a:defRPr sz="8400"/>
            </a:lvl5pPr>
            <a:lvl6pPr lvl="5" algn="ctr">
              <a:lnSpc>
                <a:spcPct val="100000"/>
              </a:lnSpc>
              <a:spcBef>
                <a:spcPts val="0"/>
              </a:spcBef>
              <a:spcAft>
                <a:spcPts val="0"/>
              </a:spcAft>
              <a:buSzPts val="4200"/>
              <a:buNone/>
              <a:defRPr sz="8400"/>
            </a:lvl6pPr>
            <a:lvl7pPr lvl="6" algn="ctr">
              <a:lnSpc>
                <a:spcPct val="100000"/>
              </a:lnSpc>
              <a:spcBef>
                <a:spcPts val="0"/>
              </a:spcBef>
              <a:spcAft>
                <a:spcPts val="0"/>
              </a:spcAft>
              <a:buSzPts val="4200"/>
              <a:buNone/>
              <a:defRPr sz="8400"/>
            </a:lvl7pPr>
            <a:lvl8pPr lvl="7" algn="ctr">
              <a:lnSpc>
                <a:spcPct val="100000"/>
              </a:lnSpc>
              <a:spcBef>
                <a:spcPts val="0"/>
              </a:spcBef>
              <a:spcAft>
                <a:spcPts val="0"/>
              </a:spcAft>
              <a:buSzPts val="4200"/>
              <a:buNone/>
              <a:defRPr sz="8400"/>
            </a:lvl8pPr>
            <a:lvl9pPr lvl="8" algn="ctr">
              <a:lnSpc>
                <a:spcPct val="100000"/>
              </a:lnSpc>
              <a:spcBef>
                <a:spcPts val="0"/>
              </a:spcBef>
              <a:spcAft>
                <a:spcPts val="0"/>
              </a:spcAft>
              <a:buSzPts val="4200"/>
              <a:buNone/>
              <a:defRPr sz="8400"/>
            </a:lvl9pPr>
          </a:lstStyle>
          <a:p>
            <a:endParaRPr/>
          </a:p>
        </p:txBody>
      </p:sp>
      <p:sp>
        <p:nvSpPr>
          <p:cNvPr id="38" name="Google Shape;38;p87"/>
          <p:cNvSpPr txBox="1">
            <a:spLocks noGrp="1"/>
          </p:cNvSpPr>
          <p:nvPr>
            <p:ph type="subTitle" idx="1"/>
          </p:nvPr>
        </p:nvSpPr>
        <p:spPr>
          <a:xfrm>
            <a:off x="531000" y="5606150"/>
            <a:ext cx="8090400" cy="247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4200"/>
            </a:lvl1pPr>
            <a:lvl2pPr lvl="1" algn="ctr">
              <a:lnSpc>
                <a:spcPct val="100000"/>
              </a:lnSpc>
              <a:spcBef>
                <a:spcPts val="0"/>
              </a:spcBef>
              <a:spcAft>
                <a:spcPts val="0"/>
              </a:spcAft>
              <a:buSzPts val="2100"/>
              <a:buNone/>
              <a:defRPr sz="4200"/>
            </a:lvl2pPr>
            <a:lvl3pPr lvl="2" algn="ctr">
              <a:lnSpc>
                <a:spcPct val="100000"/>
              </a:lnSpc>
              <a:spcBef>
                <a:spcPts val="0"/>
              </a:spcBef>
              <a:spcAft>
                <a:spcPts val="0"/>
              </a:spcAft>
              <a:buSzPts val="2100"/>
              <a:buNone/>
              <a:defRPr sz="4200"/>
            </a:lvl3pPr>
            <a:lvl4pPr lvl="3" algn="ctr">
              <a:lnSpc>
                <a:spcPct val="100000"/>
              </a:lnSpc>
              <a:spcBef>
                <a:spcPts val="0"/>
              </a:spcBef>
              <a:spcAft>
                <a:spcPts val="0"/>
              </a:spcAft>
              <a:buSzPts val="2100"/>
              <a:buNone/>
              <a:defRPr sz="4200"/>
            </a:lvl4pPr>
            <a:lvl5pPr lvl="4" algn="ctr">
              <a:lnSpc>
                <a:spcPct val="100000"/>
              </a:lnSpc>
              <a:spcBef>
                <a:spcPts val="0"/>
              </a:spcBef>
              <a:spcAft>
                <a:spcPts val="0"/>
              </a:spcAft>
              <a:buSzPts val="2100"/>
              <a:buNone/>
              <a:defRPr sz="4200"/>
            </a:lvl5pPr>
            <a:lvl6pPr lvl="5" algn="ctr">
              <a:lnSpc>
                <a:spcPct val="100000"/>
              </a:lnSpc>
              <a:spcBef>
                <a:spcPts val="0"/>
              </a:spcBef>
              <a:spcAft>
                <a:spcPts val="0"/>
              </a:spcAft>
              <a:buSzPts val="2100"/>
              <a:buNone/>
              <a:defRPr sz="4200"/>
            </a:lvl6pPr>
            <a:lvl7pPr lvl="6" algn="ctr">
              <a:lnSpc>
                <a:spcPct val="100000"/>
              </a:lnSpc>
              <a:spcBef>
                <a:spcPts val="0"/>
              </a:spcBef>
              <a:spcAft>
                <a:spcPts val="0"/>
              </a:spcAft>
              <a:buSzPts val="2100"/>
              <a:buNone/>
              <a:defRPr sz="4200"/>
            </a:lvl7pPr>
            <a:lvl8pPr lvl="7" algn="ctr">
              <a:lnSpc>
                <a:spcPct val="100000"/>
              </a:lnSpc>
              <a:spcBef>
                <a:spcPts val="0"/>
              </a:spcBef>
              <a:spcAft>
                <a:spcPts val="0"/>
              </a:spcAft>
              <a:buSzPts val="2100"/>
              <a:buNone/>
              <a:defRPr sz="4200"/>
            </a:lvl8pPr>
            <a:lvl9pPr lvl="8" algn="ctr">
              <a:lnSpc>
                <a:spcPct val="100000"/>
              </a:lnSpc>
              <a:spcBef>
                <a:spcPts val="0"/>
              </a:spcBef>
              <a:spcAft>
                <a:spcPts val="0"/>
              </a:spcAft>
              <a:buSzPts val="2100"/>
              <a:buNone/>
              <a:defRPr sz="4200"/>
            </a:lvl9pPr>
          </a:lstStyle>
          <a:p>
            <a:endParaRPr/>
          </a:p>
        </p:txBody>
      </p:sp>
      <p:sp>
        <p:nvSpPr>
          <p:cNvPr id="39" name="Google Shape;39;p87"/>
          <p:cNvSpPr txBox="1">
            <a:spLocks noGrp="1"/>
          </p:cNvSpPr>
          <p:nvPr>
            <p:ph type="body" idx="2"/>
          </p:nvPr>
        </p:nvSpPr>
        <p:spPr>
          <a:xfrm>
            <a:off x="9879000" y="1448150"/>
            <a:ext cx="7674000" cy="7390200"/>
          </a:xfrm>
          <a:prstGeom prst="rect">
            <a:avLst/>
          </a:prstGeom>
          <a:noFill/>
          <a:ln>
            <a:noFill/>
          </a:ln>
        </p:spPr>
        <p:txBody>
          <a:bodyPr spcFirstLastPara="1" wrap="square" lIns="91425" tIns="91425" rIns="91425" bIns="91425" anchor="ctr" anchorCtr="0">
            <a:noAutofit/>
          </a:bodyPr>
          <a:lstStyle>
            <a:lvl1pPr marL="914400" lvl="0" indent="-635000" algn="l">
              <a:lnSpc>
                <a:spcPct val="115000"/>
              </a:lnSpc>
              <a:spcBef>
                <a:spcPts val="0"/>
              </a:spcBef>
              <a:spcAft>
                <a:spcPts val="0"/>
              </a:spcAft>
              <a:buSzPts val="1400"/>
              <a:buChar char="●"/>
              <a:defRPr/>
            </a:lvl1pPr>
            <a:lvl2pPr marL="1828800" lvl="1" indent="-635000" algn="l">
              <a:lnSpc>
                <a:spcPct val="115000"/>
              </a:lnSpc>
              <a:spcBef>
                <a:spcPts val="0"/>
              </a:spcBef>
              <a:spcAft>
                <a:spcPts val="0"/>
              </a:spcAft>
              <a:buSzPts val="1400"/>
              <a:buChar char="○"/>
              <a:defRPr/>
            </a:lvl2pPr>
            <a:lvl3pPr marL="2743200" lvl="2" indent="-635000" algn="l">
              <a:lnSpc>
                <a:spcPct val="115000"/>
              </a:lnSpc>
              <a:spcBef>
                <a:spcPts val="0"/>
              </a:spcBef>
              <a:spcAft>
                <a:spcPts val="0"/>
              </a:spcAft>
              <a:buSzPts val="1400"/>
              <a:buChar char="■"/>
              <a:defRPr/>
            </a:lvl3pPr>
            <a:lvl4pPr marL="3657600" lvl="3" indent="-635000" algn="l">
              <a:lnSpc>
                <a:spcPct val="115000"/>
              </a:lnSpc>
              <a:spcBef>
                <a:spcPts val="0"/>
              </a:spcBef>
              <a:spcAft>
                <a:spcPts val="0"/>
              </a:spcAft>
              <a:buSzPts val="1400"/>
              <a:buChar char="●"/>
              <a:defRPr/>
            </a:lvl4pPr>
            <a:lvl5pPr marL="4572000" lvl="4" indent="-635000" algn="l">
              <a:lnSpc>
                <a:spcPct val="115000"/>
              </a:lnSpc>
              <a:spcBef>
                <a:spcPts val="0"/>
              </a:spcBef>
              <a:spcAft>
                <a:spcPts val="0"/>
              </a:spcAft>
              <a:buSzPts val="1400"/>
              <a:buChar char="○"/>
              <a:defRPr/>
            </a:lvl5pPr>
            <a:lvl6pPr marL="5486400" lvl="5" indent="-635000" algn="l">
              <a:lnSpc>
                <a:spcPct val="115000"/>
              </a:lnSpc>
              <a:spcBef>
                <a:spcPts val="0"/>
              </a:spcBef>
              <a:spcAft>
                <a:spcPts val="0"/>
              </a:spcAft>
              <a:buSzPts val="1400"/>
              <a:buChar char="■"/>
              <a:defRPr/>
            </a:lvl6pPr>
            <a:lvl7pPr marL="6400800" lvl="6" indent="-635000" algn="l">
              <a:lnSpc>
                <a:spcPct val="115000"/>
              </a:lnSpc>
              <a:spcBef>
                <a:spcPts val="0"/>
              </a:spcBef>
              <a:spcAft>
                <a:spcPts val="0"/>
              </a:spcAft>
              <a:buSzPts val="1400"/>
              <a:buChar char="●"/>
              <a:defRPr/>
            </a:lvl7pPr>
            <a:lvl8pPr marL="7315200" lvl="7" indent="-635000" algn="l">
              <a:lnSpc>
                <a:spcPct val="115000"/>
              </a:lnSpc>
              <a:spcBef>
                <a:spcPts val="0"/>
              </a:spcBef>
              <a:spcAft>
                <a:spcPts val="0"/>
              </a:spcAft>
              <a:buSzPts val="1400"/>
              <a:buChar char="○"/>
              <a:defRPr/>
            </a:lvl8pPr>
            <a:lvl9pPr marL="8229600" lvl="8" indent="-635000" algn="l">
              <a:lnSpc>
                <a:spcPct val="115000"/>
              </a:lnSpc>
              <a:spcBef>
                <a:spcPts val="0"/>
              </a:spcBef>
              <a:spcAft>
                <a:spcPts val="0"/>
              </a:spcAft>
              <a:buSzPts val="1400"/>
              <a:buChar char="■"/>
              <a:defRPr/>
            </a:lvl9pPr>
          </a:lstStyle>
          <a:p>
            <a:endParaRPr/>
          </a:p>
        </p:txBody>
      </p:sp>
      <p:sp>
        <p:nvSpPr>
          <p:cNvPr id="40" name="Google Shape;40;p87"/>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781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88"/>
          <p:cNvSpPr txBox="1">
            <a:spLocks noGrp="1"/>
          </p:cNvSpPr>
          <p:nvPr>
            <p:ph type="body" idx="1"/>
          </p:nvPr>
        </p:nvSpPr>
        <p:spPr>
          <a:xfrm>
            <a:off x="623400" y="8461150"/>
            <a:ext cx="11997600" cy="1210200"/>
          </a:xfrm>
          <a:prstGeom prst="rect">
            <a:avLst/>
          </a:prstGeom>
          <a:noFill/>
          <a:ln>
            <a:noFill/>
          </a:ln>
        </p:spPr>
        <p:txBody>
          <a:bodyPr spcFirstLastPara="1" wrap="square" lIns="91425" tIns="91425" rIns="91425" bIns="91425" anchor="ctr" anchorCtr="0">
            <a:noAutofit/>
          </a:bodyPr>
          <a:lstStyle>
            <a:lvl1pPr marL="914400" lvl="0" indent="-457200" algn="l">
              <a:lnSpc>
                <a:spcPct val="100000"/>
              </a:lnSpc>
              <a:spcBef>
                <a:spcPts val="0"/>
              </a:spcBef>
              <a:spcAft>
                <a:spcPts val="0"/>
              </a:spcAft>
              <a:buSzPts val="1400"/>
              <a:buNone/>
              <a:defRPr/>
            </a:lvl1pPr>
          </a:lstStyle>
          <a:p>
            <a:endParaRPr/>
          </a:p>
        </p:txBody>
      </p:sp>
      <p:sp>
        <p:nvSpPr>
          <p:cNvPr id="43" name="Google Shape;43;p88"/>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05905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77"/>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7"/>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8" name="Google Shape;8;p77"/>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8229736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363621-209B-4D41-E34D-235F054A18E6}"/>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E6097-5417-732C-F6AF-E96162A14FBF}"/>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345179-7F6F-4287-2CA7-8C8B172F5278}"/>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6D07A6E-730B-4A3F-B967-85AE7A7C3019}" type="datetimeFigureOut">
              <a:rPr lang="en-US" smtClean="0"/>
              <a:t>1/14/2024</a:t>
            </a:fld>
            <a:endParaRPr lang="en-US"/>
          </a:p>
        </p:txBody>
      </p:sp>
      <p:sp>
        <p:nvSpPr>
          <p:cNvPr id="5" name="Footer Placeholder 4">
            <a:extLst>
              <a:ext uri="{FF2B5EF4-FFF2-40B4-BE49-F238E27FC236}">
                <a16:creationId xmlns:a16="http://schemas.microsoft.com/office/drawing/2014/main" id="{FBE60F3B-226E-24A8-38CD-772B30A684F4}"/>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F4C7CA-E772-B4FB-ECDB-B7C70220F7B8}"/>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2023382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jpeg"/><Relationship Id="rId4" Type="http://schemas.openxmlformats.org/officeDocument/2006/relationships/image" Target="../media/image52.png"/><Relationship Id="rId9"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2700000">
            <a:off x="10895444" y="8163269"/>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9" name="TextBox 9"/>
          <p:cNvSpPr txBox="1"/>
          <p:nvPr/>
        </p:nvSpPr>
        <p:spPr>
          <a:xfrm>
            <a:off x="2224837" y="3701213"/>
            <a:ext cx="12616379" cy="1107996"/>
          </a:xfrm>
          <a:prstGeom prst="rect">
            <a:avLst/>
          </a:prstGeom>
        </p:spPr>
        <p:txBody>
          <a:bodyPr lIns="0" tIns="0" rIns="0" bIns="0" rtlCol="0" anchor="t">
            <a:spAutoFit/>
          </a:bodyPr>
          <a:lstStyle/>
          <a:p>
            <a:r>
              <a:rPr lang="en-US" sz="3600" spc="999" dirty="0">
                <a:solidFill>
                  <a:srgbClr val="5271FF"/>
                </a:solidFill>
                <a:latin typeface="Poppins Heavy"/>
              </a:rPr>
              <a:t>Data Warehouse </a:t>
            </a:r>
          </a:p>
          <a:p>
            <a:r>
              <a:rPr lang="en-US" sz="3600" spc="999" dirty="0">
                <a:solidFill>
                  <a:srgbClr val="5271FF"/>
                </a:solidFill>
                <a:latin typeface="Poppins Heavy"/>
              </a:rPr>
              <a:t>and Business Intelligence</a:t>
            </a:r>
          </a:p>
        </p:txBody>
      </p:sp>
      <p:sp>
        <p:nvSpPr>
          <p:cNvPr id="10" name="TextBox 10"/>
          <p:cNvSpPr txBox="1"/>
          <p:nvPr/>
        </p:nvSpPr>
        <p:spPr>
          <a:xfrm>
            <a:off x="2224837" y="5041183"/>
            <a:ext cx="12616379" cy="1642757"/>
          </a:xfrm>
          <a:prstGeom prst="rect">
            <a:avLst/>
          </a:prstGeom>
        </p:spPr>
        <p:txBody>
          <a:bodyPr lIns="0" tIns="0" rIns="0" bIns="0" rtlCol="0" anchor="t">
            <a:spAutoFit/>
          </a:bodyPr>
          <a:lstStyle/>
          <a:p>
            <a:pPr>
              <a:lnSpc>
                <a:spcPts val="12600"/>
              </a:lnSpc>
            </a:pPr>
            <a:r>
              <a:rPr lang="en-US" sz="12000" spc="600" dirty="0">
                <a:solidFill>
                  <a:srgbClr val="2B4A9D"/>
                </a:solidFill>
                <a:latin typeface="Poppins Heavy"/>
              </a:rPr>
              <a:t>RETAIL SALES</a:t>
            </a:r>
          </a:p>
        </p:txBody>
      </p:sp>
      <p:sp>
        <p:nvSpPr>
          <p:cNvPr id="11" name="TextBox 11"/>
          <p:cNvSpPr txBox="1"/>
          <p:nvPr/>
        </p:nvSpPr>
        <p:spPr>
          <a:xfrm>
            <a:off x="2224837" y="7260387"/>
            <a:ext cx="12616379" cy="1024511"/>
          </a:xfrm>
          <a:prstGeom prst="rect">
            <a:avLst/>
          </a:prstGeom>
        </p:spPr>
        <p:txBody>
          <a:bodyPr lIns="0" tIns="0" rIns="0" bIns="0" rtlCol="0" anchor="t">
            <a:spAutoFit/>
          </a:bodyPr>
          <a:lstStyle/>
          <a:p>
            <a:pPr>
              <a:lnSpc>
                <a:spcPts val="4200"/>
              </a:lnSpc>
            </a:pPr>
            <a:r>
              <a:rPr lang="en-US" sz="3000" spc="300" dirty="0">
                <a:solidFill>
                  <a:srgbClr val="000000"/>
                </a:solidFill>
                <a:latin typeface="Lato"/>
              </a:rPr>
              <a:t>GVHD: </a:t>
            </a:r>
            <a:r>
              <a:rPr lang="en-US" sz="3000" spc="300" dirty="0" err="1">
                <a:solidFill>
                  <a:srgbClr val="000000"/>
                </a:solidFill>
                <a:latin typeface="Lato"/>
              </a:rPr>
              <a:t>Th.S</a:t>
            </a:r>
            <a:r>
              <a:rPr lang="en-US" sz="3000" spc="300" dirty="0">
                <a:solidFill>
                  <a:srgbClr val="000000"/>
                </a:solidFill>
                <a:latin typeface="Lato"/>
              </a:rPr>
              <a:t> </a:t>
            </a:r>
            <a:r>
              <a:rPr lang="en-US" sz="3000" spc="300" dirty="0" err="1">
                <a:solidFill>
                  <a:srgbClr val="000000"/>
                </a:solidFill>
                <a:latin typeface="Lato"/>
              </a:rPr>
              <a:t>Nguyễn</a:t>
            </a:r>
            <a:r>
              <a:rPr lang="en-US" sz="3000" spc="300" dirty="0">
                <a:solidFill>
                  <a:srgbClr val="000000"/>
                </a:solidFill>
                <a:latin typeface="Lato"/>
              </a:rPr>
              <a:t> Danh Tú</a:t>
            </a:r>
          </a:p>
          <a:p>
            <a:pPr>
              <a:lnSpc>
                <a:spcPts val="4200"/>
              </a:lnSpc>
            </a:pPr>
            <a:r>
              <a:rPr lang="en-US" sz="3000" spc="300" dirty="0" err="1">
                <a:solidFill>
                  <a:srgbClr val="000000"/>
                </a:solidFill>
                <a:latin typeface="Lato"/>
              </a:rPr>
              <a:t>Nhóm</a:t>
            </a:r>
            <a:r>
              <a:rPr lang="en-US" sz="3000" spc="300" dirty="0">
                <a:solidFill>
                  <a:srgbClr val="000000"/>
                </a:solidFill>
                <a:latin typeface="Lato"/>
              </a:rPr>
              <a:t> </a:t>
            </a:r>
            <a:r>
              <a:rPr lang="en-US" sz="3000" spc="300" dirty="0" err="1">
                <a:solidFill>
                  <a:srgbClr val="000000"/>
                </a:solidFill>
                <a:latin typeface="Lato"/>
              </a:rPr>
              <a:t>sinh</a:t>
            </a:r>
            <a:r>
              <a:rPr lang="en-US" sz="3000" spc="300" dirty="0">
                <a:solidFill>
                  <a:srgbClr val="000000"/>
                </a:solidFill>
                <a:latin typeface="Lato"/>
              </a:rPr>
              <a:t> </a:t>
            </a:r>
            <a:r>
              <a:rPr lang="en-US" sz="3000" spc="300" dirty="0" err="1">
                <a:solidFill>
                  <a:srgbClr val="000000"/>
                </a:solidFill>
                <a:latin typeface="Lato"/>
              </a:rPr>
              <a:t>viên</a:t>
            </a:r>
            <a:r>
              <a:rPr lang="en-US" sz="3000" spc="300" dirty="0">
                <a:solidFill>
                  <a:srgbClr val="000000"/>
                </a:solidFill>
                <a:latin typeface="Lato"/>
              </a:rPr>
              <a:t>: </a:t>
            </a:r>
            <a:r>
              <a:rPr lang="en-US" sz="3000" spc="300" dirty="0" err="1">
                <a:solidFill>
                  <a:srgbClr val="000000"/>
                </a:solidFill>
                <a:latin typeface="Lato"/>
              </a:rPr>
              <a:t>Nhóm</a:t>
            </a:r>
            <a:r>
              <a:rPr lang="en-US" sz="3000" spc="300" dirty="0">
                <a:solidFill>
                  <a:srgbClr val="000000"/>
                </a:solidFill>
                <a:latin typeface="Lato"/>
              </a:rPr>
              <a:t> 1</a:t>
            </a:r>
          </a:p>
        </p:txBody>
      </p:sp>
      <p:sp>
        <p:nvSpPr>
          <p:cNvPr id="12" name="TextBox 12"/>
          <p:cNvSpPr txBox="1"/>
          <p:nvPr/>
        </p:nvSpPr>
        <p:spPr>
          <a:xfrm>
            <a:off x="3855643" y="940534"/>
            <a:ext cx="11612111" cy="720838"/>
          </a:xfrm>
          <a:prstGeom prst="rect">
            <a:avLst/>
          </a:prstGeom>
        </p:spPr>
        <p:txBody>
          <a:bodyPr wrap="square" lIns="0" tIns="0" rIns="0" bIns="0" rtlCol="0" anchor="t">
            <a:spAutoFit/>
          </a:bodyPr>
          <a:lstStyle/>
          <a:p>
            <a:pPr algn="r">
              <a:lnSpc>
                <a:spcPts val="6299"/>
              </a:lnSpc>
            </a:pPr>
            <a:r>
              <a:rPr lang="en-US" sz="2800" spc="450" dirty="0">
                <a:solidFill>
                  <a:srgbClr val="000000"/>
                </a:solidFill>
                <a:latin typeface="Poppins Bold"/>
              </a:rPr>
              <a:t>Hanoi University of Science and Technology</a:t>
            </a:r>
          </a:p>
        </p:txBody>
      </p:sp>
      <p:sp>
        <p:nvSpPr>
          <p:cNvPr id="13" name="Freeform 13"/>
          <p:cNvSpPr/>
          <p:nvPr/>
        </p:nvSpPr>
        <p:spPr>
          <a:xfrm>
            <a:off x="-7017114" y="1004889"/>
            <a:ext cx="12993464" cy="2102579"/>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0" y="0"/>
            <a:ext cx="541602" cy="10287000"/>
            <a:chOff x="0" y="0"/>
            <a:chExt cx="157867" cy="2998468"/>
          </a:xfrm>
        </p:grpSpPr>
        <p:sp>
          <p:nvSpPr>
            <p:cNvPr id="15" name="Freeform 15"/>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pic>
        <p:nvPicPr>
          <p:cNvPr id="1026" name="Picture 2" descr="ĐẠI HỌC BÁCH KHOA HÀ NỘI - HUST">
            <a:extLst>
              <a:ext uri="{FF2B5EF4-FFF2-40B4-BE49-F238E27FC236}">
                <a16:creationId xmlns:a16="http://schemas.microsoft.com/office/drawing/2014/main" id="{CB6A7D78-F749-D464-661E-DE241E1105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67987" y="940534"/>
            <a:ext cx="811099" cy="119670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6">
            <a:extLst>
              <a:ext uri="{FF2B5EF4-FFF2-40B4-BE49-F238E27FC236}">
                <a16:creationId xmlns:a16="http://schemas.microsoft.com/office/drawing/2014/main" id="{955200AF-7C4F-F7F8-8474-2702DC88D183}"/>
              </a:ext>
            </a:extLst>
          </p:cNvPr>
          <p:cNvGrpSpPr/>
          <p:nvPr/>
        </p:nvGrpSpPr>
        <p:grpSpPr>
          <a:xfrm rot="2700000">
            <a:off x="15603680" y="2061329"/>
            <a:ext cx="6164339" cy="6164339"/>
            <a:chOff x="0" y="0"/>
            <a:chExt cx="1913890" cy="1913890"/>
          </a:xfrm>
        </p:grpSpPr>
        <p:sp>
          <p:nvSpPr>
            <p:cNvPr id="19" name="Freeform 7">
              <a:extLst>
                <a:ext uri="{FF2B5EF4-FFF2-40B4-BE49-F238E27FC236}">
                  <a16:creationId xmlns:a16="http://schemas.microsoft.com/office/drawing/2014/main" id="{58B5F151-9B85-28B2-4DA8-5E9904B0F9FF}"/>
                </a:ext>
              </a:extLst>
            </p:cNvPr>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20" name="Group 6">
            <a:extLst>
              <a:ext uri="{FF2B5EF4-FFF2-40B4-BE49-F238E27FC236}">
                <a16:creationId xmlns:a16="http://schemas.microsoft.com/office/drawing/2014/main" id="{8BA7271D-88F6-A2C1-A87D-F60B5DA8D11F}"/>
              </a:ext>
            </a:extLst>
          </p:cNvPr>
          <p:cNvGrpSpPr/>
          <p:nvPr/>
        </p:nvGrpSpPr>
        <p:grpSpPr>
          <a:xfrm rot="2700000">
            <a:off x="16790584" y="2076777"/>
            <a:ext cx="6164339" cy="6164339"/>
            <a:chOff x="0" y="0"/>
            <a:chExt cx="1913890" cy="1913890"/>
          </a:xfrm>
        </p:grpSpPr>
        <p:sp>
          <p:nvSpPr>
            <p:cNvPr id="21" name="Freeform 7">
              <a:extLst>
                <a:ext uri="{FF2B5EF4-FFF2-40B4-BE49-F238E27FC236}">
                  <a16:creationId xmlns:a16="http://schemas.microsoft.com/office/drawing/2014/main" id="{CBE8CF86-BFAC-89E8-EF4C-8E616C9A0841}"/>
                </a:ext>
              </a:extLst>
            </p:cNvPr>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22" name="Group 6">
            <a:extLst>
              <a:ext uri="{FF2B5EF4-FFF2-40B4-BE49-F238E27FC236}">
                <a16:creationId xmlns:a16="http://schemas.microsoft.com/office/drawing/2014/main" id="{5A6EF5AA-54F2-D964-7EA5-C855950FE883}"/>
              </a:ext>
            </a:extLst>
          </p:cNvPr>
          <p:cNvGrpSpPr/>
          <p:nvPr/>
        </p:nvGrpSpPr>
        <p:grpSpPr>
          <a:xfrm rot="2700000">
            <a:off x="10877877" y="9361084"/>
            <a:ext cx="6164339" cy="6164339"/>
            <a:chOff x="0" y="0"/>
            <a:chExt cx="1913890" cy="1913890"/>
          </a:xfrm>
        </p:grpSpPr>
        <p:sp>
          <p:nvSpPr>
            <p:cNvPr id="23" name="Freeform 7">
              <a:extLst>
                <a:ext uri="{FF2B5EF4-FFF2-40B4-BE49-F238E27FC236}">
                  <a16:creationId xmlns:a16="http://schemas.microsoft.com/office/drawing/2014/main" id="{476EDDDF-F99C-95A4-4C36-819CAC66A881}"/>
                </a:ext>
              </a:extLst>
            </p:cNvPr>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334D8F"/>
                </a:solidFill>
                <a:latin typeface="Lato Bold" panose="020F0502020204030203" charset="0"/>
                <a:ea typeface="Lato Bold" panose="020F0502020204030203" charset="0"/>
                <a:cs typeface="Lato Bold" panose="020F0502020204030203" charset="0"/>
              </a:rPr>
              <a:t>SƠ ĐỒ LUỒNG DỮ LIỆU</a:t>
            </a:r>
          </a:p>
        </p:txBody>
      </p:sp>
      <p:pic>
        <p:nvPicPr>
          <p:cNvPr id="2" name="Picture 2">
            <a:extLst>
              <a:ext uri="{FF2B5EF4-FFF2-40B4-BE49-F238E27FC236}">
                <a16:creationId xmlns:a16="http://schemas.microsoft.com/office/drawing/2014/main" id="{C47463E8-C628-01AE-7FB9-6470EDBDB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941" y="1714500"/>
            <a:ext cx="15404517" cy="754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93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699780" y="-3872720"/>
            <a:ext cx="914400" cy="9802839"/>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86023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I.2. Quy </a:t>
            </a:r>
            <a:r>
              <a:rPr lang="en-US" sz="4400" spc="349" dirty="0" err="1">
                <a:solidFill>
                  <a:srgbClr val="FFFFFF"/>
                </a:solidFill>
                <a:latin typeface="Lato Bold" panose="020F0502020204030203" charset="0"/>
                <a:ea typeface="Lato Bold" panose="020F0502020204030203" charset="0"/>
                <a:cs typeface="Lato Bold" panose="020F0502020204030203" charset="0"/>
              </a:rPr>
              <a:t>trình</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nghiệp</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vụ</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2" name="TextBox 1">
            <a:extLst>
              <a:ext uri="{FF2B5EF4-FFF2-40B4-BE49-F238E27FC236}">
                <a16:creationId xmlns:a16="http://schemas.microsoft.com/office/drawing/2014/main" id="{4087437C-48BE-FEA0-2DE4-0E924D433298}"/>
              </a:ext>
            </a:extLst>
          </p:cNvPr>
          <p:cNvSpPr txBox="1"/>
          <p:nvPr/>
        </p:nvSpPr>
        <p:spPr>
          <a:xfrm>
            <a:off x="1524000" y="2601607"/>
            <a:ext cx="6974986" cy="584775"/>
          </a:xfrm>
          <a:prstGeom prst="rect">
            <a:avLst/>
          </a:prstGeom>
          <a:noFill/>
        </p:spPr>
        <p:txBody>
          <a:bodyPr wrap="none" rtlCol="0">
            <a:spAutoFit/>
          </a:bodyPr>
          <a:lstStyle/>
          <a:p>
            <a:r>
              <a:rPr lang="en-US" sz="3200" b="1" dirty="0">
                <a:solidFill>
                  <a:srgbClr val="C00000"/>
                </a:solidFill>
              </a:rPr>
              <a:t>1.	</a:t>
            </a:r>
            <a:r>
              <a:rPr lang="en-US" sz="3200" b="1" dirty="0" err="1">
                <a:solidFill>
                  <a:srgbClr val="C00000"/>
                </a:solidFill>
              </a:rPr>
              <a:t>Doanh</a:t>
            </a:r>
            <a:r>
              <a:rPr lang="en-US" sz="3200" b="1" dirty="0">
                <a:solidFill>
                  <a:srgbClr val="C00000"/>
                </a:solidFill>
              </a:rPr>
              <a:t> </a:t>
            </a:r>
            <a:r>
              <a:rPr lang="en-US" sz="3200" b="1" dirty="0" err="1">
                <a:solidFill>
                  <a:srgbClr val="C00000"/>
                </a:solidFill>
              </a:rPr>
              <a:t>thu</a:t>
            </a:r>
            <a:r>
              <a:rPr lang="en-US" sz="3200" b="1" dirty="0">
                <a:solidFill>
                  <a:srgbClr val="C00000"/>
                </a:solidFill>
              </a:rPr>
              <a:t> </a:t>
            </a:r>
            <a:r>
              <a:rPr lang="en-US" sz="3200" b="1" dirty="0" err="1">
                <a:solidFill>
                  <a:srgbClr val="C00000"/>
                </a:solidFill>
              </a:rPr>
              <a:t>của</a:t>
            </a:r>
            <a:r>
              <a:rPr lang="en-US" sz="3200" b="1" dirty="0">
                <a:solidFill>
                  <a:srgbClr val="C00000"/>
                </a:solidFill>
              </a:rPr>
              <a:t> </a:t>
            </a:r>
            <a:r>
              <a:rPr lang="en-US" sz="3200" b="1" dirty="0" err="1">
                <a:solidFill>
                  <a:srgbClr val="C00000"/>
                </a:solidFill>
              </a:rPr>
              <a:t>cửa</a:t>
            </a:r>
            <a:r>
              <a:rPr lang="en-US" sz="3200" b="1" dirty="0">
                <a:solidFill>
                  <a:srgbClr val="C00000"/>
                </a:solidFill>
              </a:rPr>
              <a:t> </a:t>
            </a:r>
            <a:r>
              <a:rPr lang="en-US" sz="3200" b="1" dirty="0" err="1">
                <a:solidFill>
                  <a:srgbClr val="C00000"/>
                </a:solidFill>
              </a:rPr>
              <a:t>hàng</a:t>
            </a:r>
            <a:r>
              <a:rPr lang="en-US" sz="3200" b="1" dirty="0">
                <a:solidFill>
                  <a:srgbClr val="C00000"/>
                </a:solidFill>
              </a:rPr>
              <a:t> </a:t>
            </a:r>
            <a:r>
              <a:rPr lang="en-US" sz="3200" b="1" dirty="0" err="1">
                <a:solidFill>
                  <a:srgbClr val="C00000"/>
                </a:solidFill>
              </a:rPr>
              <a:t>như</a:t>
            </a:r>
            <a:r>
              <a:rPr lang="en-US" sz="3200" b="1" dirty="0">
                <a:solidFill>
                  <a:srgbClr val="C00000"/>
                </a:solidFill>
              </a:rPr>
              <a:t> </a:t>
            </a:r>
            <a:r>
              <a:rPr lang="en-US" sz="3200" b="1" dirty="0" err="1">
                <a:solidFill>
                  <a:srgbClr val="C00000"/>
                </a:solidFill>
              </a:rPr>
              <a:t>nào</a:t>
            </a:r>
            <a:r>
              <a:rPr lang="en-US" sz="3200" b="1" dirty="0">
                <a:solidFill>
                  <a:srgbClr val="C00000"/>
                </a:solidFill>
              </a:rPr>
              <a:t>?</a:t>
            </a:r>
          </a:p>
        </p:txBody>
      </p:sp>
      <p:sp>
        <p:nvSpPr>
          <p:cNvPr id="5" name="TextBox 4">
            <a:extLst>
              <a:ext uri="{FF2B5EF4-FFF2-40B4-BE49-F238E27FC236}">
                <a16:creationId xmlns:a16="http://schemas.microsoft.com/office/drawing/2014/main" id="{B854645C-9D0F-5895-6A52-7C6C7502A0CB}"/>
              </a:ext>
            </a:extLst>
          </p:cNvPr>
          <p:cNvSpPr txBox="1"/>
          <p:nvPr/>
        </p:nvSpPr>
        <p:spPr>
          <a:xfrm>
            <a:off x="3505200" y="4298657"/>
            <a:ext cx="12115800" cy="1077218"/>
          </a:xfrm>
          <a:prstGeom prst="rect">
            <a:avLst/>
          </a:prstGeom>
          <a:noFill/>
        </p:spPr>
        <p:txBody>
          <a:bodyPr wrap="square" rtlCol="0">
            <a:spAutoFit/>
          </a:bodyPr>
          <a:lstStyle/>
          <a:p>
            <a:r>
              <a:rPr lang="en-US" sz="3200" b="1" dirty="0">
                <a:solidFill>
                  <a:srgbClr val="C00000"/>
                </a:solidFill>
              </a:rPr>
              <a:t>2.	</a:t>
            </a:r>
            <a:r>
              <a:rPr lang="en-US" sz="3200" b="1" dirty="0" err="1">
                <a:solidFill>
                  <a:srgbClr val="C00000"/>
                </a:solidFill>
              </a:rPr>
              <a:t>Lượng</a:t>
            </a:r>
            <a:r>
              <a:rPr lang="en-US" sz="3200" b="1" dirty="0">
                <a:solidFill>
                  <a:srgbClr val="C00000"/>
                </a:solidFill>
              </a:rPr>
              <a:t> </a:t>
            </a:r>
            <a:r>
              <a:rPr lang="en-US" sz="3200" b="1" dirty="0" err="1">
                <a:solidFill>
                  <a:srgbClr val="C00000"/>
                </a:solidFill>
              </a:rPr>
              <a:t>đơn</a:t>
            </a:r>
            <a:r>
              <a:rPr lang="en-US" sz="3200" b="1" dirty="0">
                <a:solidFill>
                  <a:srgbClr val="C00000"/>
                </a:solidFill>
              </a:rPr>
              <a:t> </a:t>
            </a:r>
            <a:r>
              <a:rPr lang="en-US" sz="3200" b="1" dirty="0" err="1">
                <a:solidFill>
                  <a:srgbClr val="C00000"/>
                </a:solidFill>
              </a:rPr>
              <a:t>của</a:t>
            </a:r>
            <a:r>
              <a:rPr lang="en-US" sz="3200" b="1" dirty="0">
                <a:solidFill>
                  <a:srgbClr val="C00000"/>
                </a:solidFill>
              </a:rPr>
              <a:t> </a:t>
            </a:r>
            <a:r>
              <a:rPr lang="en-US" sz="3200" b="1" dirty="0" err="1">
                <a:solidFill>
                  <a:srgbClr val="C00000"/>
                </a:solidFill>
              </a:rPr>
              <a:t>cửa</a:t>
            </a:r>
            <a:r>
              <a:rPr lang="en-US" sz="3200" b="1" dirty="0">
                <a:solidFill>
                  <a:srgbClr val="C00000"/>
                </a:solidFill>
              </a:rPr>
              <a:t> </a:t>
            </a:r>
            <a:r>
              <a:rPr lang="en-US" sz="3200" b="1" dirty="0" err="1">
                <a:solidFill>
                  <a:srgbClr val="C00000"/>
                </a:solidFill>
              </a:rPr>
              <a:t>hàng</a:t>
            </a:r>
            <a:r>
              <a:rPr lang="en-US" sz="3200" b="1" dirty="0">
                <a:solidFill>
                  <a:srgbClr val="C00000"/>
                </a:solidFill>
              </a:rPr>
              <a:t> </a:t>
            </a:r>
            <a:r>
              <a:rPr lang="en-US" sz="3200" b="1" dirty="0" err="1">
                <a:solidFill>
                  <a:srgbClr val="C00000"/>
                </a:solidFill>
              </a:rPr>
              <a:t>tập</a:t>
            </a:r>
            <a:r>
              <a:rPr lang="en-US" sz="3200" b="1" dirty="0">
                <a:solidFill>
                  <a:srgbClr val="C00000"/>
                </a:solidFill>
              </a:rPr>
              <a:t> </a:t>
            </a:r>
            <a:r>
              <a:rPr lang="en-US" sz="3200" b="1" dirty="0" err="1">
                <a:solidFill>
                  <a:srgbClr val="C00000"/>
                </a:solidFill>
              </a:rPr>
              <a:t>trung</a:t>
            </a:r>
            <a:r>
              <a:rPr lang="en-US" sz="3200" b="1" dirty="0">
                <a:solidFill>
                  <a:srgbClr val="C00000"/>
                </a:solidFill>
              </a:rPr>
              <a:t> </a:t>
            </a:r>
            <a:r>
              <a:rPr lang="en-US" sz="3200" b="1" dirty="0" err="1">
                <a:solidFill>
                  <a:srgbClr val="C00000"/>
                </a:solidFill>
              </a:rPr>
              <a:t>vào</a:t>
            </a:r>
            <a:r>
              <a:rPr lang="en-US" sz="3200" b="1" dirty="0">
                <a:solidFill>
                  <a:srgbClr val="C00000"/>
                </a:solidFill>
              </a:rPr>
              <a:t> </a:t>
            </a:r>
            <a:r>
              <a:rPr lang="en-US" sz="3200" b="1" dirty="0" err="1">
                <a:solidFill>
                  <a:srgbClr val="C00000"/>
                </a:solidFill>
              </a:rPr>
              <a:t>mặt</a:t>
            </a:r>
            <a:r>
              <a:rPr lang="en-US" sz="3200" b="1" dirty="0">
                <a:solidFill>
                  <a:srgbClr val="C00000"/>
                </a:solidFill>
              </a:rPr>
              <a:t> </a:t>
            </a:r>
            <a:r>
              <a:rPr lang="en-US" sz="3200" b="1" dirty="0" err="1">
                <a:solidFill>
                  <a:srgbClr val="C00000"/>
                </a:solidFill>
              </a:rPr>
              <a:t>hàng</a:t>
            </a:r>
            <a:r>
              <a:rPr lang="en-US" sz="3200" b="1" dirty="0">
                <a:solidFill>
                  <a:srgbClr val="C00000"/>
                </a:solidFill>
              </a:rPr>
              <a:t> </a:t>
            </a:r>
            <a:r>
              <a:rPr lang="en-US" sz="3200" b="1" dirty="0" err="1">
                <a:solidFill>
                  <a:srgbClr val="C00000"/>
                </a:solidFill>
              </a:rPr>
              <a:t>nào</a:t>
            </a:r>
            <a:r>
              <a:rPr lang="en-US" sz="3200" b="1" dirty="0">
                <a:solidFill>
                  <a:srgbClr val="C00000"/>
                </a:solidFill>
              </a:rPr>
              <a:t> hay </a:t>
            </a:r>
            <a:r>
              <a:rPr lang="en-US" sz="3200" b="1" dirty="0" err="1">
                <a:solidFill>
                  <a:srgbClr val="C00000"/>
                </a:solidFill>
              </a:rPr>
              <a:t>phân</a:t>
            </a:r>
            <a:r>
              <a:rPr lang="en-US" sz="3200" b="1" dirty="0">
                <a:solidFill>
                  <a:srgbClr val="C00000"/>
                </a:solidFill>
              </a:rPr>
              <a:t> 	</a:t>
            </a:r>
            <a:r>
              <a:rPr lang="en-US" sz="3200" b="1" dirty="0" err="1">
                <a:solidFill>
                  <a:srgbClr val="C00000"/>
                </a:solidFill>
              </a:rPr>
              <a:t>khúc</a:t>
            </a:r>
            <a:r>
              <a:rPr lang="en-US" sz="3200" b="1" dirty="0">
                <a:solidFill>
                  <a:srgbClr val="C00000"/>
                </a:solidFill>
              </a:rPr>
              <a:t> </a:t>
            </a:r>
            <a:r>
              <a:rPr lang="en-US" sz="3200" b="1" dirty="0" err="1">
                <a:solidFill>
                  <a:srgbClr val="C00000"/>
                </a:solidFill>
              </a:rPr>
              <a:t>khách</a:t>
            </a:r>
            <a:r>
              <a:rPr lang="en-US" sz="3200" b="1" dirty="0">
                <a:solidFill>
                  <a:srgbClr val="C00000"/>
                </a:solidFill>
              </a:rPr>
              <a:t> </a:t>
            </a:r>
            <a:r>
              <a:rPr lang="en-US" sz="3200" b="1" dirty="0" err="1">
                <a:solidFill>
                  <a:srgbClr val="C00000"/>
                </a:solidFill>
              </a:rPr>
              <a:t>hàng</a:t>
            </a:r>
            <a:r>
              <a:rPr lang="en-US" sz="3200" b="1" dirty="0">
                <a:solidFill>
                  <a:srgbClr val="C00000"/>
                </a:solidFill>
              </a:rPr>
              <a:t> </a:t>
            </a:r>
            <a:r>
              <a:rPr lang="en-US" sz="3200" b="1" dirty="0" err="1">
                <a:solidFill>
                  <a:srgbClr val="C00000"/>
                </a:solidFill>
              </a:rPr>
              <a:t>nào</a:t>
            </a:r>
            <a:r>
              <a:rPr lang="en-US" sz="3200" b="1" dirty="0">
                <a:solidFill>
                  <a:srgbClr val="C00000"/>
                </a:solidFill>
              </a:rPr>
              <a:t>?</a:t>
            </a:r>
          </a:p>
        </p:txBody>
      </p:sp>
      <p:sp>
        <p:nvSpPr>
          <p:cNvPr id="6" name="TextBox 5">
            <a:extLst>
              <a:ext uri="{FF2B5EF4-FFF2-40B4-BE49-F238E27FC236}">
                <a16:creationId xmlns:a16="http://schemas.microsoft.com/office/drawing/2014/main" id="{787A8099-484A-3816-4AB5-132F7413BD6F}"/>
              </a:ext>
            </a:extLst>
          </p:cNvPr>
          <p:cNvSpPr txBox="1"/>
          <p:nvPr/>
        </p:nvSpPr>
        <p:spPr>
          <a:xfrm>
            <a:off x="2438400" y="6362700"/>
            <a:ext cx="14604447" cy="584775"/>
          </a:xfrm>
          <a:prstGeom prst="rect">
            <a:avLst/>
          </a:prstGeom>
          <a:noFill/>
        </p:spPr>
        <p:txBody>
          <a:bodyPr wrap="none" rtlCol="0">
            <a:spAutoFit/>
          </a:bodyPr>
          <a:lstStyle/>
          <a:p>
            <a:r>
              <a:rPr lang="en-US" sz="3200" b="1" dirty="0">
                <a:solidFill>
                  <a:srgbClr val="C00000"/>
                </a:solidFill>
              </a:rPr>
              <a:t>3.	Ảnh </a:t>
            </a:r>
            <a:r>
              <a:rPr lang="en-US" sz="3200" b="1" dirty="0" err="1">
                <a:solidFill>
                  <a:srgbClr val="C00000"/>
                </a:solidFill>
              </a:rPr>
              <a:t>hưởng</a:t>
            </a:r>
            <a:r>
              <a:rPr lang="en-US" sz="3200" b="1" dirty="0">
                <a:solidFill>
                  <a:srgbClr val="C00000"/>
                </a:solidFill>
              </a:rPr>
              <a:t> </a:t>
            </a:r>
            <a:r>
              <a:rPr lang="en-US" sz="3200" b="1" dirty="0" err="1">
                <a:solidFill>
                  <a:srgbClr val="C00000"/>
                </a:solidFill>
              </a:rPr>
              <a:t>của</a:t>
            </a:r>
            <a:r>
              <a:rPr lang="en-US" sz="3200" b="1" dirty="0">
                <a:solidFill>
                  <a:srgbClr val="C00000"/>
                </a:solidFill>
              </a:rPr>
              <a:t> </a:t>
            </a:r>
            <a:r>
              <a:rPr lang="en-US" sz="3200" b="1" dirty="0" err="1">
                <a:solidFill>
                  <a:srgbClr val="C00000"/>
                </a:solidFill>
              </a:rPr>
              <a:t>việc</a:t>
            </a:r>
            <a:r>
              <a:rPr lang="en-US" sz="3200" b="1" dirty="0">
                <a:solidFill>
                  <a:srgbClr val="C00000"/>
                </a:solidFill>
              </a:rPr>
              <a:t> </a:t>
            </a:r>
            <a:r>
              <a:rPr lang="en-US" sz="3200" b="1" dirty="0" err="1">
                <a:solidFill>
                  <a:srgbClr val="C00000"/>
                </a:solidFill>
              </a:rPr>
              <a:t>sử</a:t>
            </a:r>
            <a:r>
              <a:rPr lang="en-US" sz="3200" b="1" dirty="0">
                <a:solidFill>
                  <a:srgbClr val="C00000"/>
                </a:solidFill>
              </a:rPr>
              <a:t> </a:t>
            </a:r>
            <a:r>
              <a:rPr lang="en-US" sz="3200" b="1" dirty="0" err="1">
                <a:solidFill>
                  <a:srgbClr val="C00000"/>
                </a:solidFill>
              </a:rPr>
              <a:t>dụng</a:t>
            </a:r>
            <a:r>
              <a:rPr lang="en-US" sz="3200" b="1" dirty="0">
                <a:solidFill>
                  <a:srgbClr val="C00000"/>
                </a:solidFill>
              </a:rPr>
              <a:t> </a:t>
            </a:r>
            <a:r>
              <a:rPr lang="en-US" sz="3200" b="1" dirty="0" err="1">
                <a:solidFill>
                  <a:srgbClr val="C00000"/>
                </a:solidFill>
              </a:rPr>
              <a:t>các</a:t>
            </a:r>
            <a:r>
              <a:rPr lang="en-US" sz="3200" b="1" dirty="0">
                <a:solidFill>
                  <a:srgbClr val="C00000"/>
                </a:solidFill>
              </a:rPr>
              <a:t> </a:t>
            </a:r>
            <a:r>
              <a:rPr lang="en-US" sz="3200" b="1" dirty="0" err="1">
                <a:solidFill>
                  <a:srgbClr val="C00000"/>
                </a:solidFill>
              </a:rPr>
              <a:t>loại</a:t>
            </a:r>
            <a:r>
              <a:rPr lang="en-US" sz="3200" b="1" dirty="0">
                <a:solidFill>
                  <a:srgbClr val="C00000"/>
                </a:solidFill>
              </a:rPr>
              <a:t> </a:t>
            </a:r>
            <a:r>
              <a:rPr lang="en-US" sz="3200" b="1" dirty="0" err="1">
                <a:solidFill>
                  <a:srgbClr val="C00000"/>
                </a:solidFill>
              </a:rPr>
              <a:t>mã</a:t>
            </a:r>
            <a:r>
              <a:rPr lang="en-US" sz="3200" b="1" dirty="0">
                <a:solidFill>
                  <a:srgbClr val="C00000"/>
                </a:solidFill>
              </a:rPr>
              <a:t> </a:t>
            </a:r>
            <a:r>
              <a:rPr lang="en-US" sz="3200" b="1" dirty="0" err="1">
                <a:solidFill>
                  <a:srgbClr val="C00000"/>
                </a:solidFill>
              </a:rPr>
              <a:t>giảm</a:t>
            </a:r>
            <a:r>
              <a:rPr lang="en-US" sz="3200" b="1" dirty="0">
                <a:solidFill>
                  <a:srgbClr val="C00000"/>
                </a:solidFill>
              </a:rPr>
              <a:t> </a:t>
            </a:r>
            <a:r>
              <a:rPr lang="en-US" sz="3200" b="1" dirty="0" err="1">
                <a:solidFill>
                  <a:srgbClr val="C00000"/>
                </a:solidFill>
              </a:rPr>
              <a:t>giá</a:t>
            </a:r>
            <a:r>
              <a:rPr lang="en-US" sz="3200" b="1" dirty="0">
                <a:solidFill>
                  <a:srgbClr val="C00000"/>
                </a:solidFill>
              </a:rPr>
              <a:t> </a:t>
            </a:r>
            <a:r>
              <a:rPr lang="en-US" sz="3200" b="1" dirty="0" err="1">
                <a:solidFill>
                  <a:srgbClr val="C00000"/>
                </a:solidFill>
              </a:rPr>
              <a:t>đến</a:t>
            </a:r>
            <a:r>
              <a:rPr lang="en-US" sz="3200" b="1" dirty="0">
                <a:solidFill>
                  <a:srgbClr val="C00000"/>
                </a:solidFill>
              </a:rPr>
              <a:t> </a:t>
            </a:r>
            <a:r>
              <a:rPr lang="en-US" sz="3200" b="1" dirty="0" err="1">
                <a:solidFill>
                  <a:srgbClr val="C00000"/>
                </a:solidFill>
              </a:rPr>
              <a:t>doanh</a:t>
            </a:r>
            <a:r>
              <a:rPr lang="en-US" sz="3200" b="1" dirty="0">
                <a:solidFill>
                  <a:srgbClr val="C00000"/>
                </a:solidFill>
              </a:rPr>
              <a:t> </a:t>
            </a:r>
            <a:r>
              <a:rPr lang="en-US" sz="3200" b="1" dirty="0" err="1">
                <a:solidFill>
                  <a:srgbClr val="C00000"/>
                </a:solidFill>
              </a:rPr>
              <a:t>thu</a:t>
            </a:r>
            <a:r>
              <a:rPr lang="en-US" sz="3200" b="1" dirty="0">
                <a:solidFill>
                  <a:srgbClr val="C00000"/>
                </a:solidFill>
              </a:rPr>
              <a:t> </a:t>
            </a:r>
            <a:r>
              <a:rPr lang="en-US" sz="3200" b="1" dirty="0" err="1">
                <a:solidFill>
                  <a:srgbClr val="C00000"/>
                </a:solidFill>
              </a:rPr>
              <a:t>của</a:t>
            </a:r>
            <a:r>
              <a:rPr lang="en-US" sz="3200" b="1" dirty="0">
                <a:solidFill>
                  <a:srgbClr val="C00000"/>
                </a:solidFill>
              </a:rPr>
              <a:t> </a:t>
            </a:r>
            <a:r>
              <a:rPr lang="en-US" sz="3200" b="1" dirty="0" err="1">
                <a:solidFill>
                  <a:srgbClr val="C00000"/>
                </a:solidFill>
              </a:rPr>
              <a:t>cửa</a:t>
            </a:r>
            <a:r>
              <a:rPr lang="en-US" sz="3200" b="1" dirty="0">
                <a:solidFill>
                  <a:srgbClr val="C00000"/>
                </a:solidFill>
              </a:rPr>
              <a:t> </a:t>
            </a:r>
            <a:r>
              <a:rPr lang="en-US" sz="3200" b="1" dirty="0" err="1">
                <a:solidFill>
                  <a:srgbClr val="C00000"/>
                </a:solidFill>
              </a:rPr>
              <a:t>hàng</a:t>
            </a:r>
            <a:r>
              <a:rPr lang="en-US" sz="3200" b="1" dirty="0">
                <a:solidFill>
                  <a:srgbClr val="C00000"/>
                </a:solidFill>
              </a:rPr>
              <a:t>?</a:t>
            </a:r>
          </a:p>
        </p:txBody>
      </p:sp>
    </p:spTree>
    <p:extLst>
      <p:ext uri="{BB962C8B-B14F-4D97-AF65-F5344CB8AC3E}">
        <p14:creationId xmlns:p14="http://schemas.microsoft.com/office/powerpoint/2010/main" val="3590867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334D8F"/>
                </a:solidFill>
                <a:latin typeface="Lato Bold" panose="020F0502020204030203" charset="0"/>
                <a:ea typeface="Lato Bold" panose="020F0502020204030203" charset="0"/>
                <a:cs typeface="Lato Bold" panose="020F0502020204030203" charset="0"/>
              </a:rPr>
              <a:t>SƠ ĐỒ LUỒNG DỮ LIỆU</a:t>
            </a:r>
          </a:p>
        </p:txBody>
      </p:sp>
      <p:pic>
        <p:nvPicPr>
          <p:cNvPr id="2" name="Picture 2">
            <a:extLst>
              <a:ext uri="{FF2B5EF4-FFF2-40B4-BE49-F238E27FC236}">
                <a16:creationId xmlns:a16="http://schemas.microsoft.com/office/drawing/2014/main" id="{C47463E8-C628-01AE-7FB9-6470EDBDB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941" y="1714500"/>
            <a:ext cx="15404517" cy="75438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088C1BBB-A24B-DB94-F390-46F8776C4876}"/>
              </a:ext>
            </a:extLst>
          </p:cNvPr>
          <p:cNvSpPr/>
          <p:nvPr/>
        </p:nvSpPr>
        <p:spPr>
          <a:xfrm>
            <a:off x="13944600" y="5829300"/>
            <a:ext cx="3124200" cy="167640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EA30AA0C-2BB8-FD5D-E74E-24E42FEC7382}"/>
              </a:ext>
            </a:extLst>
          </p:cNvPr>
          <p:cNvSpPr/>
          <p:nvPr/>
        </p:nvSpPr>
        <p:spPr>
          <a:xfrm>
            <a:off x="2247900" y="7221680"/>
            <a:ext cx="3124200" cy="193964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0E7A821B-2E8E-796B-014C-03D45AFEF9F1}"/>
              </a:ext>
            </a:extLst>
          </p:cNvPr>
          <p:cNvSpPr/>
          <p:nvPr/>
        </p:nvSpPr>
        <p:spPr>
          <a:xfrm>
            <a:off x="8229600" y="7353300"/>
            <a:ext cx="3124200" cy="167640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FBE3B8F7-1EAA-4B5E-755E-AD61C2E178F6}"/>
              </a:ext>
            </a:extLst>
          </p:cNvPr>
          <p:cNvSpPr/>
          <p:nvPr/>
        </p:nvSpPr>
        <p:spPr>
          <a:xfrm>
            <a:off x="13944600" y="3619500"/>
            <a:ext cx="3124200" cy="205740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3914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I.3.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bộ</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5" name="TextBox 4">
            <a:extLst>
              <a:ext uri="{FF2B5EF4-FFF2-40B4-BE49-F238E27FC236}">
                <a16:creationId xmlns:a16="http://schemas.microsoft.com/office/drawing/2014/main" id="{33B72605-9540-1D35-28AB-7F8055D963E1}"/>
              </a:ext>
            </a:extLst>
          </p:cNvPr>
          <p:cNvSpPr txBox="1"/>
          <p:nvPr/>
        </p:nvSpPr>
        <p:spPr>
          <a:xfrm>
            <a:off x="1569720" y="1943401"/>
            <a:ext cx="16062960" cy="8191986"/>
          </a:xfrm>
          <a:prstGeom prst="rect">
            <a:avLst/>
          </a:prstGeom>
          <a:noFill/>
        </p:spPr>
        <p:txBody>
          <a:bodyPr wrap="square">
            <a:spAutoFit/>
          </a:bodyPr>
          <a:lstStyle/>
          <a:p>
            <a:pPr>
              <a:lnSpc>
                <a:spcPct val="150000"/>
              </a:lnSpc>
              <a:spcBef>
                <a:spcPts val="1000"/>
              </a:spcBef>
            </a:pPr>
            <a:r>
              <a:rPr lang="vi-VN" sz="3600" b="0" i="0" u="none" strike="noStrike" dirty="0">
                <a:solidFill>
                  <a:srgbClr val="000000"/>
                </a:solidFill>
                <a:effectLst/>
                <a:latin typeface="Lato Bold" panose="020F0502020204030203" charset="0"/>
                <a:ea typeface="Lato Bold" panose="020F0502020204030203" charset="0"/>
                <a:cs typeface="Lato Bold" panose="020F0502020204030203" charset="0"/>
              </a:rPr>
              <a:t>-</a:t>
            </a:r>
            <a:r>
              <a:rPr lang="en-US" sz="3600" b="0" i="0" u="none" strike="noStrike" dirty="0">
                <a:solidFill>
                  <a:srgbClr val="000000"/>
                </a:solidFill>
                <a:effectLst/>
                <a:latin typeface="Lato Bold" panose="020F0502020204030203" charset="0"/>
                <a:ea typeface="Lato Bold" panose="020F0502020204030203" charset="0"/>
                <a:cs typeface="Lato Bold" panose="020F0502020204030203" charset="0"/>
              </a:rPr>
              <a:t> </a:t>
            </a:r>
            <a:r>
              <a:rPr lang="pt-BR" sz="3600" dirty="0">
                <a:latin typeface="Lato Bold" panose="020F0502020204030203" charset="0"/>
                <a:ea typeface="Lato Bold" panose="020F0502020204030203" charset="0"/>
                <a:cs typeface="Lato Bold" panose="020F0502020204030203" charset="0"/>
              </a:rPr>
              <a:t>Tên bộ dữ liệu: </a:t>
            </a:r>
            <a:r>
              <a:rPr lang="en-US" sz="3600" i="0" dirty="0" err="1">
                <a:solidFill>
                  <a:srgbClr val="202124"/>
                </a:solidFill>
                <a:effectLst/>
                <a:latin typeface="Lato Italics" panose="020B0604020202020204" charset="0"/>
                <a:ea typeface="Lato Italics" panose="020B0604020202020204" charset="0"/>
                <a:cs typeface="Lato Italics" panose="020B0604020202020204" charset="0"/>
              </a:rPr>
              <a:t>Dunnhumby</a:t>
            </a:r>
            <a:r>
              <a:rPr lang="en-US" sz="3600" i="0" dirty="0">
                <a:solidFill>
                  <a:srgbClr val="202124"/>
                </a:solidFill>
                <a:effectLst/>
                <a:latin typeface="Lato Italics" panose="020B0604020202020204" charset="0"/>
                <a:ea typeface="Lato Italics" panose="020B0604020202020204" charset="0"/>
                <a:cs typeface="Lato Italics" panose="020B0604020202020204" charset="0"/>
              </a:rPr>
              <a:t> - The Complete Journey</a:t>
            </a:r>
          </a:p>
          <a:p>
            <a:pPr>
              <a:lnSpc>
                <a:spcPct val="150000"/>
              </a:lnSpc>
              <a:spcBef>
                <a:spcPts val="1000"/>
              </a:spcBef>
            </a:pPr>
            <a:r>
              <a:rPr lang="vi-VN" sz="3600" b="0" i="0" u="none" strike="noStrike" dirty="0">
                <a:solidFill>
                  <a:srgbClr val="000000"/>
                </a:solidFill>
                <a:effectLst/>
                <a:latin typeface="Lato Bold" panose="020F0502020204030203" charset="0"/>
                <a:ea typeface="Lato Bold" panose="020F0502020204030203" charset="0"/>
                <a:cs typeface="Lato Bold" panose="020F0502020204030203" charset="0"/>
              </a:rPr>
              <a:t>- </a:t>
            </a:r>
            <a:r>
              <a:rPr lang="en-US" sz="3600" b="0" i="0" u="none" strike="noStrike" dirty="0" err="1">
                <a:solidFill>
                  <a:srgbClr val="000000"/>
                </a:solidFill>
                <a:effectLst/>
                <a:latin typeface="Lato Bold" panose="020F0502020204030203" charset="0"/>
                <a:ea typeface="Lato Bold" panose="020F0502020204030203" charset="0"/>
                <a:cs typeface="Lato Bold" panose="020F0502020204030203" charset="0"/>
              </a:rPr>
              <a:t>Nguồn</a:t>
            </a:r>
            <a:r>
              <a:rPr lang="en-US" sz="3600" b="0" i="0" u="none" strike="noStrike" dirty="0">
                <a:solidFill>
                  <a:srgbClr val="000000"/>
                </a:solidFill>
                <a:effectLst/>
                <a:latin typeface="Lato Bold" panose="020F0502020204030203" charset="0"/>
                <a:ea typeface="Lato Bold" panose="020F0502020204030203" charset="0"/>
                <a:cs typeface="Lato Bold" panose="020F0502020204030203" charset="0"/>
              </a:rPr>
              <a:t>: </a:t>
            </a:r>
            <a:r>
              <a:rPr lang="en-US" sz="3600" dirty="0">
                <a:solidFill>
                  <a:srgbClr val="000000"/>
                </a:solidFill>
                <a:latin typeface="Lato Italics" panose="020B0604020202020204" charset="0"/>
                <a:ea typeface="Lato Italics" panose="020B0604020202020204" charset="0"/>
                <a:cs typeface="Lato Italics" panose="020B0604020202020204" charset="0"/>
              </a:rPr>
              <a:t>K</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aggle</a:t>
            </a:r>
          </a:p>
          <a:p>
            <a:pPr rtl="0">
              <a:lnSpc>
                <a:spcPct val="150000"/>
              </a:lnSpc>
              <a:spcBef>
                <a:spcPts val="1000"/>
              </a:spcBef>
              <a:spcAft>
                <a:spcPts val="0"/>
              </a:spcAft>
            </a:pPr>
            <a:r>
              <a:rPr lang="vi-VN" sz="3600" b="0" i="0" u="none" strike="noStrike" dirty="0">
                <a:solidFill>
                  <a:srgbClr val="000000"/>
                </a:solidFill>
                <a:effectLst/>
                <a:latin typeface="Lato Bold" panose="020F0502020204030203" charset="0"/>
                <a:ea typeface="Lato Bold" panose="020F0502020204030203" charset="0"/>
                <a:cs typeface="Lato Bold" panose="020F0502020204030203" charset="0"/>
              </a:rPr>
              <a:t>- Đây là tập dữ liệu công khai về </a:t>
            </a:r>
            <a:r>
              <a:rPr lang="en-US" sz="3600" dirty="0">
                <a:solidFill>
                  <a:srgbClr val="000000"/>
                </a:solidFill>
                <a:latin typeface="Lato Bold" panose="020F0502020204030203" charset="0"/>
                <a:ea typeface="Lato Bold" panose="020F0502020204030203" charset="0"/>
                <a:cs typeface="Lato Bold" panose="020F0502020204030203" charset="0"/>
              </a:rPr>
              <a:t>r</a:t>
            </a:r>
            <a:r>
              <a:rPr lang="vi-VN" sz="3600" b="0" i="0" u="none" strike="noStrike" dirty="0">
                <a:solidFill>
                  <a:srgbClr val="000000"/>
                </a:solidFill>
                <a:effectLst/>
                <a:latin typeface="Lato Bold" panose="020F0502020204030203" charset="0"/>
                <a:ea typeface="Lato Bold" panose="020F0502020204030203" charset="0"/>
                <a:cs typeface="Lato Bold" panose="020F0502020204030203" charset="0"/>
              </a:rPr>
              <a:t>etail sale của một nhà bán lẻ.</a:t>
            </a:r>
            <a:endParaRPr lang="vi-VN" sz="3600" b="0" dirty="0">
              <a:effectLst/>
              <a:latin typeface="Lato Bold" panose="020F0502020204030203" charset="0"/>
              <a:ea typeface="Lato Bold" panose="020F0502020204030203" charset="0"/>
              <a:cs typeface="Lato Bold" panose="020F0502020204030203" charset="0"/>
            </a:endParaRPr>
          </a:p>
          <a:p>
            <a:pPr rtl="0">
              <a:lnSpc>
                <a:spcPct val="150000"/>
              </a:lnSpc>
              <a:spcBef>
                <a:spcPts val="1000"/>
              </a:spcBef>
              <a:spcAft>
                <a:spcPts val="0"/>
              </a:spcAft>
            </a:pPr>
            <a:r>
              <a:rPr lang="vi-VN" sz="3600" b="0" i="0" u="none" strike="noStrike" dirty="0">
                <a:solidFill>
                  <a:srgbClr val="000000"/>
                </a:solidFill>
                <a:effectLst/>
                <a:latin typeface="Lato Bold" panose="020F0502020204030203" charset="0"/>
                <a:ea typeface="Lato Bold" panose="020F0502020204030203" charset="0"/>
                <a:cs typeface="Lato Bold" panose="020F0502020204030203" charset="0"/>
              </a:rPr>
              <a:t>- </a:t>
            </a:r>
            <a:r>
              <a:rPr lang="en-US" sz="3600" b="0" i="0" u="none" strike="noStrike" dirty="0">
                <a:solidFill>
                  <a:srgbClr val="000000"/>
                </a:solidFill>
                <a:effectLst/>
                <a:latin typeface="Lato Bold" panose="020F0502020204030203" charset="0"/>
                <a:ea typeface="Lato Bold" panose="020F0502020204030203" charset="0"/>
                <a:cs typeface="Lato Bold" panose="020F0502020204030203" charset="0"/>
              </a:rPr>
              <a:t>Thông </a:t>
            </a:r>
            <a:r>
              <a:rPr lang="vi-VN" sz="3600" b="0" i="0" u="none" strike="noStrike" dirty="0">
                <a:solidFill>
                  <a:srgbClr val="000000"/>
                </a:solidFill>
                <a:effectLst/>
                <a:latin typeface="Lato Bold" panose="020F0502020204030203" charset="0"/>
                <a:ea typeface="Lato Bold" panose="020F0502020204030203" charset="0"/>
                <a:cs typeface="Lato Bold" panose="020F0502020204030203" charset="0"/>
              </a:rPr>
              <a:t>tin của dữ liệu :</a:t>
            </a:r>
            <a:endParaRPr lang="vi-VN" sz="3600" b="0" dirty="0">
              <a:effectLst/>
              <a:latin typeface="Lato Bold" panose="020F0502020204030203" charset="0"/>
              <a:ea typeface="Lato Bold" panose="020F0502020204030203" charset="0"/>
              <a:cs typeface="Lato Bold" panose="020F0502020204030203" charset="0"/>
            </a:endParaRPr>
          </a:p>
          <a:p>
            <a:pPr rtl="0">
              <a:lnSpc>
                <a:spcPct val="150000"/>
              </a:lnSpc>
              <a:spcBef>
                <a:spcPts val="1000"/>
              </a:spcBef>
              <a:spcAft>
                <a:spcPts val="0"/>
              </a:spcAft>
            </a:pPr>
            <a:r>
              <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 Chi tiết nhân khẩu học người dùng.</a:t>
            </a:r>
            <a:endParaRPr lang="vi-VN" sz="3600" b="0" dirty="0">
              <a:effectLst/>
              <a:latin typeface="Lato Italics" panose="020B0604020202020204" charset="0"/>
              <a:ea typeface="Lato Italics" panose="020B0604020202020204" charset="0"/>
              <a:cs typeface="Lato Italics" panose="020B0604020202020204" charset="0"/>
            </a:endParaRPr>
          </a:p>
          <a:p>
            <a:pPr rtl="0">
              <a:lnSpc>
                <a:spcPct val="150000"/>
              </a:lnSpc>
              <a:spcBef>
                <a:spcPts val="1000"/>
              </a:spcBef>
              <a:spcAft>
                <a:spcPts val="0"/>
              </a:spcAft>
            </a:pPr>
            <a:r>
              <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 Chi tiết chiến dịch và phiếu giảm giá.</a:t>
            </a:r>
            <a:endParaRPr lang="vi-VN" sz="3600" b="0" dirty="0">
              <a:effectLst/>
              <a:latin typeface="Lato Italics" panose="020B0604020202020204" charset="0"/>
              <a:ea typeface="Lato Italics" panose="020B0604020202020204" charset="0"/>
              <a:cs typeface="Lato Italics" panose="020B0604020202020204" charset="0"/>
            </a:endParaRPr>
          </a:p>
          <a:p>
            <a:pPr rtl="0">
              <a:lnSpc>
                <a:spcPct val="150000"/>
              </a:lnSpc>
              <a:spcBef>
                <a:spcPts val="1000"/>
              </a:spcBef>
              <a:spcAft>
                <a:spcPts val="0"/>
              </a:spcAft>
            </a:pPr>
            <a:r>
              <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 Thông tin chi tiết sản phẩm.</a:t>
            </a:r>
            <a:endParaRPr lang="vi-VN" sz="3600" b="0" dirty="0">
              <a:effectLst/>
              <a:latin typeface="Lato Italics" panose="020B0604020202020204" charset="0"/>
              <a:ea typeface="Lato Italics" panose="020B0604020202020204" charset="0"/>
              <a:cs typeface="Lato Italics" panose="020B0604020202020204" charset="0"/>
            </a:endParaRPr>
          </a:p>
          <a:p>
            <a:pPr rtl="0">
              <a:lnSpc>
                <a:spcPct val="150000"/>
              </a:lnSpc>
              <a:spcBef>
                <a:spcPts val="1000"/>
              </a:spcBef>
              <a:spcAft>
                <a:spcPts val="0"/>
              </a:spcAft>
            </a:pPr>
            <a:r>
              <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 Các giao dịch trước đây.</a:t>
            </a:r>
            <a:endParaRPr lang="vi-VN" sz="3600" b="0" dirty="0">
              <a:effectLst/>
              <a:latin typeface="Lato Italics" panose="020B0604020202020204" charset="0"/>
              <a:ea typeface="Lato Italics" panose="020B0604020202020204" charset="0"/>
              <a:cs typeface="Lato Italics" panose="020B0604020202020204" charset="0"/>
            </a:endParaRPr>
          </a:p>
          <a:p>
            <a:br>
              <a:rPr lang="vi-VN" b="0" dirty="0">
                <a:effectLst/>
              </a:rPr>
            </a:br>
            <a:endParaRPr lang="en-US" dirty="0"/>
          </a:p>
        </p:txBody>
      </p:sp>
    </p:spTree>
    <p:extLst>
      <p:ext uri="{BB962C8B-B14F-4D97-AF65-F5344CB8AC3E}">
        <p14:creationId xmlns:p14="http://schemas.microsoft.com/office/powerpoint/2010/main" val="3484807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2B4A9D"/>
                </a:solidFill>
                <a:latin typeface="Lato Bold" panose="020F0502020204030203" charset="0"/>
                <a:ea typeface="Lato Bold" panose="020F0502020204030203" charset="0"/>
                <a:cs typeface="Lato Bold" panose="020F0502020204030203" charset="0"/>
              </a:rPr>
              <a:t>QUY MÔ DỮ LIỆU</a:t>
            </a:r>
          </a:p>
        </p:txBody>
      </p:sp>
      <p:sp>
        <p:nvSpPr>
          <p:cNvPr id="6" name="AutoShape 9">
            <a:extLst>
              <a:ext uri="{FF2B5EF4-FFF2-40B4-BE49-F238E27FC236}">
                <a16:creationId xmlns:a16="http://schemas.microsoft.com/office/drawing/2014/main" id="{3E65B14E-0B32-9471-DCA6-CC26ADE96B0C}"/>
              </a:ext>
            </a:extLst>
          </p:cNvPr>
          <p:cNvSpPr/>
          <p:nvPr/>
        </p:nvSpPr>
        <p:spPr>
          <a:xfrm rot="16200000">
            <a:off x="6149586" y="5916931"/>
            <a:ext cx="7253746" cy="15238"/>
          </a:xfrm>
          <a:prstGeom prst="line">
            <a:avLst/>
          </a:prstGeom>
          <a:ln w="9525" cap="flat">
            <a:solidFill>
              <a:srgbClr val="2B4A9D"/>
            </a:solidFill>
            <a:prstDash val="solid"/>
            <a:headEnd type="none" w="sm" len="sm"/>
            <a:tailEnd type="none" w="sm" len="sm"/>
          </a:ln>
        </p:spPr>
        <p:txBody>
          <a:bodyPr/>
          <a:lstStyle/>
          <a:p>
            <a:endParaRPr lang="en-US" dirty="0"/>
          </a:p>
        </p:txBody>
      </p:sp>
      <p:sp>
        <p:nvSpPr>
          <p:cNvPr id="7" name="AutoShape 10">
            <a:extLst>
              <a:ext uri="{FF2B5EF4-FFF2-40B4-BE49-F238E27FC236}">
                <a16:creationId xmlns:a16="http://schemas.microsoft.com/office/drawing/2014/main" id="{B6ECB41E-08E0-1612-816A-5441A521AA63}"/>
              </a:ext>
            </a:extLst>
          </p:cNvPr>
          <p:cNvSpPr/>
          <p:nvPr/>
        </p:nvSpPr>
        <p:spPr>
          <a:xfrm rot="16200000">
            <a:off x="7078769" y="5604605"/>
            <a:ext cx="5410618" cy="0"/>
          </a:xfrm>
          <a:prstGeom prst="line">
            <a:avLst/>
          </a:prstGeom>
          <a:ln w="28575" cap="flat">
            <a:solidFill>
              <a:srgbClr val="2B4A9D"/>
            </a:solidFill>
            <a:prstDash val="solid"/>
            <a:headEnd type="none" w="sm" len="sm"/>
            <a:tailEnd type="none" w="sm" len="sm"/>
          </a:ln>
        </p:spPr>
        <p:txBody>
          <a:bodyPr/>
          <a:lstStyle/>
          <a:p>
            <a:endParaRPr lang="en-US" dirty="0"/>
          </a:p>
        </p:txBody>
      </p:sp>
      <p:sp>
        <p:nvSpPr>
          <p:cNvPr id="13" name="TextBox 12">
            <a:extLst>
              <a:ext uri="{FF2B5EF4-FFF2-40B4-BE49-F238E27FC236}">
                <a16:creationId xmlns:a16="http://schemas.microsoft.com/office/drawing/2014/main" id="{64833369-3811-686A-EBE9-59113E776C75}"/>
              </a:ext>
            </a:extLst>
          </p:cNvPr>
          <p:cNvSpPr txBox="1"/>
          <p:nvPr/>
        </p:nvSpPr>
        <p:spPr>
          <a:xfrm>
            <a:off x="1658663" y="2302207"/>
            <a:ext cx="6825475" cy="7400359"/>
          </a:xfrm>
          <a:prstGeom prst="rect">
            <a:avLst/>
          </a:prstGeom>
          <a:noFill/>
        </p:spPr>
        <p:txBody>
          <a:bodyPr wrap="square" numCol="1">
            <a:spAutoFit/>
          </a:bodyPr>
          <a:lstStyle/>
          <a:p>
            <a:pPr>
              <a:lnSpc>
                <a:spcPct val="150000"/>
              </a:lnSpc>
              <a:spcBef>
                <a:spcPts val="1000"/>
              </a:spcBef>
            </a:pPr>
            <a:r>
              <a:rPr lang="en-US" sz="3600" b="1" i="0" dirty="0">
                <a:solidFill>
                  <a:srgbClr val="202124"/>
                </a:solidFill>
                <a:effectLst/>
                <a:latin typeface="Lato Bold" panose="020F0502020204030203" charset="0"/>
                <a:ea typeface="Lato Bold" panose="020F0502020204030203" charset="0"/>
                <a:cs typeface="Lato Bold" panose="020F0502020204030203" charset="0"/>
              </a:rPr>
              <a:t>- </a:t>
            </a:r>
            <a:r>
              <a:rPr lang="en-US" sz="3600" b="1" i="0" dirty="0" err="1">
                <a:solidFill>
                  <a:srgbClr val="202124"/>
                </a:solidFill>
                <a:effectLst/>
                <a:latin typeface="Lato Bold" panose="020F0502020204030203" charset="0"/>
                <a:ea typeface="Lato Bold" panose="020F0502020204030203" charset="0"/>
                <a:cs typeface="Lato Bold" panose="020F0502020204030203" charset="0"/>
              </a:rPr>
              <a:t>Kích</a:t>
            </a:r>
            <a:r>
              <a:rPr lang="en-US" sz="3600" b="1" i="0" dirty="0">
                <a:solidFill>
                  <a:srgbClr val="202124"/>
                </a:solidFill>
                <a:effectLst/>
                <a:latin typeface="Lato Bold" panose="020F0502020204030203" charset="0"/>
                <a:ea typeface="Lato Bold" panose="020F0502020204030203" charset="0"/>
                <a:cs typeface="Lato Bold" panose="020F0502020204030203" charset="0"/>
              </a:rPr>
              <a:t> </a:t>
            </a:r>
            <a:r>
              <a:rPr lang="en-US" sz="3600" b="1" i="0" dirty="0" err="1">
                <a:solidFill>
                  <a:srgbClr val="202124"/>
                </a:solidFill>
                <a:effectLst/>
                <a:latin typeface="Lato Bold" panose="020F0502020204030203" charset="0"/>
                <a:ea typeface="Lato Bold" panose="020F0502020204030203" charset="0"/>
                <a:cs typeface="Lato Bold" panose="020F0502020204030203" charset="0"/>
              </a:rPr>
              <a:t>thước</a:t>
            </a:r>
            <a:r>
              <a:rPr lang="en-US" sz="3600" b="1" i="0" dirty="0">
                <a:solidFill>
                  <a:srgbClr val="202124"/>
                </a:solidFill>
                <a:effectLst/>
                <a:latin typeface="Lato Bold" panose="020F0502020204030203" charset="0"/>
                <a:ea typeface="Lato Bold" panose="020F0502020204030203" charset="0"/>
                <a:cs typeface="Lato Bold" panose="020F0502020204030203" charset="0"/>
              </a:rPr>
              <a:t>: </a:t>
            </a:r>
            <a:r>
              <a:rPr lang="en-US" sz="3600" i="0" dirty="0">
                <a:solidFill>
                  <a:srgbClr val="202124"/>
                </a:solidFill>
                <a:effectLst/>
                <a:latin typeface="Lato Italics" panose="020B0604020202020204" charset="0"/>
                <a:ea typeface="Lato Italics" panose="020B0604020202020204" charset="0"/>
                <a:cs typeface="Lato Italics" panose="020B0604020202020204" charset="0"/>
              </a:rPr>
              <a:t>847.05 MB </a:t>
            </a:r>
          </a:p>
          <a:p>
            <a:pPr>
              <a:lnSpc>
                <a:spcPct val="150000"/>
              </a:lnSpc>
              <a:spcBef>
                <a:spcPts val="1000"/>
              </a:spcBef>
            </a:pPr>
            <a:r>
              <a:rPr lang="en-US" sz="3600" dirty="0">
                <a:solidFill>
                  <a:srgbClr val="202124"/>
                </a:solidFill>
                <a:latin typeface="Lato Italics" panose="020B0604020202020204" charset="0"/>
                <a:ea typeface="Lato Italics" panose="020B0604020202020204" charset="0"/>
                <a:cs typeface="Lato Italics" panose="020B0604020202020204" charset="0"/>
              </a:rPr>
              <a:t>- </a:t>
            </a:r>
            <a:r>
              <a:rPr lang="en-US" sz="3600" dirty="0" err="1">
                <a:solidFill>
                  <a:srgbClr val="202124"/>
                </a:solidFill>
                <a:latin typeface="Lato Bold" panose="020F0502020204030203" charset="0"/>
                <a:ea typeface="Lato Bold" panose="020F0502020204030203" charset="0"/>
                <a:cs typeface="Lato Bold" panose="020F0502020204030203" charset="0"/>
              </a:rPr>
              <a:t>Số</a:t>
            </a:r>
            <a:r>
              <a:rPr lang="en-US" sz="3600" dirty="0">
                <a:solidFill>
                  <a:srgbClr val="202124"/>
                </a:solidFill>
                <a:latin typeface="Lato Bold" panose="020F0502020204030203" charset="0"/>
                <a:ea typeface="Lato Bold" panose="020F0502020204030203" charset="0"/>
                <a:cs typeface="Lato Bold" panose="020F0502020204030203" charset="0"/>
              </a:rPr>
              <a:t> </a:t>
            </a:r>
            <a:r>
              <a:rPr lang="en-US" sz="3600" dirty="0" err="1">
                <a:solidFill>
                  <a:srgbClr val="202124"/>
                </a:solidFill>
                <a:latin typeface="Lato Bold" panose="020F0502020204030203" charset="0"/>
                <a:ea typeface="Lato Bold" panose="020F0502020204030203" charset="0"/>
                <a:cs typeface="Lato Bold" panose="020F0502020204030203" charset="0"/>
              </a:rPr>
              <a:t>bảng</a:t>
            </a:r>
            <a:r>
              <a:rPr lang="en-US" sz="3600" dirty="0">
                <a:solidFill>
                  <a:srgbClr val="202124"/>
                </a:solidFill>
                <a:latin typeface="Lato Bold" panose="020F0502020204030203" charset="0"/>
                <a:ea typeface="Lato Bold" panose="020F0502020204030203" charset="0"/>
                <a:cs typeface="Lato Bold" panose="020F0502020204030203" charset="0"/>
              </a:rPr>
              <a:t>: </a:t>
            </a:r>
            <a:r>
              <a:rPr lang="en-US" sz="3600" dirty="0">
                <a:solidFill>
                  <a:srgbClr val="202124"/>
                </a:solidFill>
                <a:latin typeface="Lato Italics" panose="020B0604020202020204" charset="0"/>
                <a:ea typeface="Lato Italics" panose="020B0604020202020204" charset="0"/>
                <a:cs typeface="Lato Italics" panose="020B0604020202020204" charset="0"/>
              </a:rPr>
              <a:t>8 </a:t>
            </a:r>
            <a:r>
              <a:rPr lang="en-US" sz="3600" dirty="0" err="1">
                <a:solidFill>
                  <a:srgbClr val="202124"/>
                </a:solidFill>
                <a:latin typeface="Lato Italics" panose="020B0604020202020204" charset="0"/>
                <a:ea typeface="Lato Italics" panose="020B0604020202020204" charset="0"/>
                <a:cs typeface="Lato Italics" panose="020B0604020202020204" charset="0"/>
              </a:rPr>
              <a:t>bảng</a:t>
            </a:r>
            <a:endParaRPr lang="en-US" sz="3600" dirty="0">
              <a:solidFill>
                <a:srgbClr val="202124"/>
              </a:solidFill>
              <a:latin typeface="Lato Italics" panose="020B0604020202020204" charset="0"/>
              <a:ea typeface="Lato Italics" panose="020B0604020202020204" charset="0"/>
              <a:cs typeface="Lato Italics" panose="020B0604020202020204" charset="0"/>
            </a:endParaRPr>
          </a:p>
          <a:p>
            <a:pPr>
              <a:lnSpc>
                <a:spcPct val="150000"/>
              </a:lnSpc>
              <a:spcBef>
                <a:spcPts val="1000"/>
              </a:spcBef>
            </a:pPr>
            <a:r>
              <a:rPr lang="en-US" sz="3600" b="1" i="0" dirty="0">
                <a:solidFill>
                  <a:srgbClr val="202124"/>
                </a:solidFill>
                <a:effectLst/>
                <a:latin typeface="Lato Bold" panose="020F0502020204030203" charset="0"/>
                <a:ea typeface="Lato Bold" panose="020F0502020204030203" charset="0"/>
                <a:cs typeface="Lato Bold" panose="020F0502020204030203" charset="0"/>
              </a:rPr>
              <a:t>- </a:t>
            </a:r>
            <a:r>
              <a:rPr lang="en-US" sz="3600" b="1" i="0" dirty="0" err="1">
                <a:solidFill>
                  <a:srgbClr val="202124"/>
                </a:solidFill>
                <a:effectLst/>
                <a:latin typeface="Lato Bold" panose="020F0502020204030203" charset="0"/>
                <a:ea typeface="Lato Bold" panose="020F0502020204030203" charset="0"/>
                <a:cs typeface="Lato Bold" panose="020F0502020204030203" charset="0"/>
              </a:rPr>
              <a:t>Số</a:t>
            </a:r>
            <a:r>
              <a:rPr lang="en-US" sz="3600" b="1" i="0" dirty="0">
                <a:solidFill>
                  <a:srgbClr val="202124"/>
                </a:solidFill>
                <a:effectLst/>
                <a:latin typeface="Lato Bold" panose="020F0502020204030203" charset="0"/>
                <a:ea typeface="Lato Bold" panose="020F0502020204030203" charset="0"/>
                <a:cs typeface="Lato Bold" panose="020F0502020204030203" charset="0"/>
              </a:rPr>
              <a:t> </a:t>
            </a:r>
            <a:r>
              <a:rPr lang="en-US" sz="3600" b="1" i="0" dirty="0" err="1">
                <a:solidFill>
                  <a:srgbClr val="202124"/>
                </a:solidFill>
                <a:effectLst/>
                <a:latin typeface="Lato Bold" panose="020F0502020204030203" charset="0"/>
                <a:ea typeface="Lato Bold" panose="020F0502020204030203" charset="0"/>
                <a:cs typeface="Lato Bold" panose="020F0502020204030203" charset="0"/>
              </a:rPr>
              <a:t>thuộc</a:t>
            </a:r>
            <a:r>
              <a:rPr lang="en-US" sz="3600" b="1" i="0" dirty="0">
                <a:solidFill>
                  <a:srgbClr val="202124"/>
                </a:solidFill>
                <a:effectLst/>
                <a:latin typeface="Lato Bold" panose="020F0502020204030203" charset="0"/>
                <a:ea typeface="Lato Bold" panose="020F0502020204030203" charset="0"/>
                <a:cs typeface="Lato Bold" panose="020F0502020204030203" charset="0"/>
              </a:rPr>
              <a:t> </a:t>
            </a:r>
            <a:r>
              <a:rPr lang="en-US" sz="3600" b="1" i="0" dirty="0" err="1">
                <a:solidFill>
                  <a:srgbClr val="202124"/>
                </a:solidFill>
                <a:effectLst/>
                <a:latin typeface="Lato Bold" panose="020F0502020204030203" charset="0"/>
                <a:ea typeface="Lato Bold" panose="020F0502020204030203" charset="0"/>
                <a:cs typeface="Lato Bold" panose="020F0502020204030203" charset="0"/>
              </a:rPr>
              <a:t>tính</a:t>
            </a:r>
            <a:r>
              <a:rPr lang="en-US" sz="3600" b="1" i="0" dirty="0">
                <a:solidFill>
                  <a:srgbClr val="202124"/>
                </a:solidFill>
                <a:effectLst/>
                <a:latin typeface="Lato Bold" panose="020F0502020204030203" charset="0"/>
                <a:ea typeface="Lato Bold" panose="020F0502020204030203" charset="0"/>
                <a:cs typeface="Lato Bold" panose="020F0502020204030203" charset="0"/>
              </a:rPr>
              <a:t>: </a:t>
            </a:r>
            <a:r>
              <a:rPr lang="en-US" sz="3600" i="0" dirty="0">
                <a:solidFill>
                  <a:srgbClr val="202124"/>
                </a:solidFill>
                <a:effectLst/>
                <a:latin typeface="Lato Italics" panose="020B0604020202020204" charset="0"/>
                <a:ea typeface="Lato Italics" panose="020B0604020202020204" charset="0"/>
                <a:cs typeface="Lato Italics" panose="020B0604020202020204" charset="0"/>
              </a:rPr>
              <a:t>46</a:t>
            </a:r>
          </a:p>
          <a:p>
            <a:pPr>
              <a:lnSpc>
                <a:spcPct val="150000"/>
              </a:lnSpc>
              <a:spcBef>
                <a:spcPts val="1000"/>
              </a:spcBef>
            </a:pPr>
            <a:r>
              <a:rPr lang="en-US" sz="3600" b="1" i="0" kern="1200" dirty="0">
                <a:solidFill>
                  <a:srgbClr val="202124"/>
                </a:solidFill>
                <a:effectLst/>
                <a:latin typeface="Lato Bold" panose="020F0502020204030203" charset="0"/>
                <a:ea typeface="Lato Bold" panose="020F0502020204030203" charset="0"/>
                <a:cs typeface="Lato Bold" panose="020F0502020204030203" charset="0"/>
              </a:rPr>
              <a:t>- </a:t>
            </a:r>
            <a:r>
              <a:rPr lang="en-US" sz="3600" b="1" i="0" kern="1200" dirty="0" err="1">
                <a:solidFill>
                  <a:srgbClr val="202124"/>
                </a:solidFill>
                <a:effectLst/>
                <a:latin typeface="Lato Bold" panose="020F0502020204030203" charset="0"/>
                <a:ea typeface="Lato Bold" panose="020F0502020204030203" charset="0"/>
                <a:cs typeface="Lato Bold" panose="020F0502020204030203" charset="0"/>
              </a:rPr>
              <a:t>Dữ</a:t>
            </a:r>
            <a:r>
              <a:rPr lang="en-US" sz="3600" b="1" i="0" kern="1200" dirty="0">
                <a:solidFill>
                  <a:srgbClr val="202124"/>
                </a:solidFill>
                <a:effectLst/>
                <a:latin typeface="Lato Bold" panose="020F0502020204030203" charset="0"/>
                <a:ea typeface="Lato Bold" panose="020F0502020204030203" charset="0"/>
                <a:cs typeface="Lato Bold" panose="020F0502020204030203" charset="0"/>
              </a:rPr>
              <a:t> </a:t>
            </a:r>
            <a:r>
              <a:rPr lang="en-US" sz="3600" b="1" i="0" kern="1200" dirty="0" err="1">
                <a:solidFill>
                  <a:srgbClr val="202124"/>
                </a:solidFill>
                <a:effectLst/>
                <a:latin typeface="Lato Bold" panose="020F0502020204030203" charset="0"/>
                <a:ea typeface="Lato Bold" panose="020F0502020204030203" charset="0"/>
                <a:cs typeface="Lato Bold" panose="020F0502020204030203" charset="0"/>
              </a:rPr>
              <a:t>liệu</a:t>
            </a:r>
            <a:r>
              <a:rPr lang="en-US" sz="3600" b="1" i="0" kern="1200" dirty="0">
                <a:solidFill>
                  <a:srgbClr val="202124"/>
                </a:solidFill>
                <a:effectLst/>
                <a:latin typeface="Lato Bold" panose="020F0502020204030203" charset="0"/>
                <a:ea typeface="Lato Bold" panose="020F0502020204030203" charset="0"/>
                <a:cs typeface="Lato Bold" panose="020F0502020204030203" charset="0"/>
              </a:rPr>
              <a:t> </a:t>
            </a:r>
            <a:r>
              <a:rPr lang="en-US" sz="3600" b="1" i="0" kern="1200" dirty="0" err="1">
                <a:solidFill>
                  <a:srgbClr val="202124"/>
                </a:solidFill>
                <a:effectLst/>
                <a:latin typeface="Lato Bold" panose="020F0502020204030203" charset="0"/>
                <a:ea typeface="Lato Bold" panose="020F0502020204030203" charset="0"/>
                <a:cs typeface="Lato Bold" panose="020F0502020204030203" charset="0"/>
              </a:rPr>
              <a:t>l</a:t>
            </a:r>
            <a:r>
              <a:rPr lang="en-US" sz="3600" b="1" kern="1200" dirty="0" err="1">
                <a:solidFill>
                  <a:srgbClr val="202124"/>
                </a:solidFill>
                <a:effectLst/>
                <a:latin typeface="Lato Bold" panose="020F0502020204030203" charset="0"/>
                <a:ea typeface="Lato Bold" panose="020F0502020204030203" charset="0"/>
                <a:cs typeface="Lato Bold" panose="020F0502020204030203" charset="0"/>
              </a:rPr>
              <a:t>à</a:t>
            </a:r>
            <a:r>
              <a:rPr lang="en-US" sz="3600" b="1" kern="1200" dirty="0">
                <a:solidFill>
                  <a:srgbClr val="202124"/>
                </a:solidFill>
                <a:effectLst/>
                <a:latin typeface="Lato Bold" panose="020F0502020204030203" charset="0"/>
                <a:ea typeface="Lato Bold" panose="020F0502020204030203" charset="0"/>
                <a:cs typeface="Lato Bold" panose="020F0502020204030203" charset="0"/>
              </a:rPr>
              <a:t> </a:t>
            </a:r>
            <a:r>
              <a:rPr lang="en-US" sz="3600" b="1" kern="1200" dirty="0" err="1">
                <a:solidFill>
                  <a:srgbClr val="202124"/>
                </a:solidFill>
                <a:effectLst/>
                <a:latin typeface="Lato Bold" panose="020F0502020204030203" charset="0"/>
                <a:ea typeface="Lato Bold" panose="020F0502020204030203" charset="0"/>
                <a:cs typeface="Lato Bold" panose="020F0502020204030203" charset="0"/>
              </a:rPr>
              <a:t>dạng</a:t>
            </a:r>
            <a:r>
              <a:rPr lang="en-US" sz="3600" b="1" kern="1200" dirty="0">
                <a:solidFill>
                  <a:srgbClr val="202124"/>
                </a:solidFill>
                <a:effectLst/>
                <a:latin typeface="Lato Bold" panose="020F0502020204030203" charset="0"/>
                <a:ea typeface="Lato Bold" panose="020F0502020204030203" charset="0"/>
                <a:cs typeface="Lato Bold" panose="020F0502020204030203" charset="0"/>
              </a:rPr>
              <a:t> </a:t>
            </a:r>
            <a:r>
              <a:rPr lang="en-US" sz="3600" b="1" kern="1200" dirty="0" err="1">
                <a:solidFill>
                  <a:srgbClr val="202124"/>
                </a:solidFill>
                <a:effectLst/>
                <a:latin typeface="Lato Bold" panose="020F0502020204030203" charset="0"/>
                <a:ea typeface="Lato Bold" panose="020F0502020204030203" charset="0"/>
                <a:cs typeface="Lato Bold" panose="020F0502020204030203" charset="0"/>
              </a:rPr>
              <a:t>có</a:t>
            </a:r>
            <a:r>
              <a:rPr lang="en-US" sz="3600" b="1" kern="1200" dirty="0">
                <a:solidFill>
                  <a:srgbClr val="202124"/>
                </a:solidFill>
                <a:effectLst/>
                <a:latin typeface="Lato Bold" panose="020F0502020204030203" charset="0"/>
                <a:ea typeface="Lato Bold" panose="020F0502020204030203" charset="0"/>
                <a:cs typeface="Lato Bold" panose="020F0502020204030203" charset="0"/>
              </a:rPr>
              <a:t> </a:t>
            </a:r>
            <a:r>
              <a:rPr lang="en-US" sz="3600" b="1" kern="1200" dirty="0" err="1">
                <a:solidFill>
                  <a:srgbClr val="202124"/>
                </a:solidFill>
                <a:effectLst/>
                <a:latin typeface="Lato Bold" panose="020F0502020204030203" charset="0"/>
                <a:ea typeface="Lato Bold" panose="020F0502020204030203" charset="0"/>
                <a:cs typeface="Lato Bold" panose="020F0502020204030203" charset="0"/>
              </a:rPr>
              <a:t>cấu</a:t>
            </a:r>
            <a:r>
              <a:rPr lang="en-US" sz="3600" b="1" kern="1200" dirty="0">
                <a:solidFill>
                  <a:srgbClr val="202124"/>
                </a:solidFill>
                <a:effectLst/>
                <a:latin typeface="Lato Bold" panose="020F0502020204030203" charset="0"/>
                <a:ea typeface="Lato Bold" panose="020F0502020204030203" charset="0"/>
                <a:cs typeface="Lato Bold" panose="020F0502020204030203" charset="0"/>
              </a:rPr>
              <a:t> </a:t>
            </a:r>
            <a:r>
              <a:rPr lang="en-US" sz="3600" b="1" kern="1200" dirty="0" err="1">
                <a:solidFill>
                  <a:srgbClr val="202124"/>
                </a:solidFill>
                <a:effectLst/>
                <a:latin typeface="Lato Bold" panose="020F0502020204030203" charset="0"/>
                <a:ea typeface="Lato Bold" panose="020F0502020204030203" charset="0"/>
                <a:cs typeface="Lato Bold" panose="020F0502020204030203" charset="0"/>
              </a:rPr>
              <a:t>trúc</a:t>
            </a:r>
            <a:endParaRPr lang="en-US" sz="3600" dirty="0">
              <a:effectLst/>
            </a:endParaRPr>
          </a:p>
          <a:p>
            <a:pPr>
              <a:lnSpc>
                <a:spcPct val="150000"/>
              </a:lnSpc>
              <a:spcBef>
                <a:spcPts val="1000"/>
              </a:spcBef>
            </a:pPr>
            <a:endParaRPr lang="en-US" sz="3600" i="0" dirty="0">
              <a:solidFill>
                <a:srgbClr val="202124"/>
              </a:solidFill>
              <a:effectLst/>
              <a:latin typeface="Lato Italics" panose="020B0604020202020204" charset="0"/>
              <a:ea typeface="Lato Italics" panose="020B0604020202020204" charset="0"/>
              <a:cs typeface="Lato Italics" panose="020B0604020202020204" charset="0"/>
            </a:endParaRPr>
          </a:p>
          <a:p>
            <a:pPr>
              <a:lnSpc>
                <a:spcPct val="150000"/>
              </a:lnSpc>
              <a:spcBef>
                <a:spcPts val="1000"/>
              </a:spcBef>
            </a:pPr>
            <a:endParaRPr lang="en-US" sz="3600" i="0" dirty="0">
              <a:solidFill>
                <a:srgbClr val="202124"/>
              </a:solidFill>
              <a:effectLst/>
              <a:latin typeface="Lato Italics" panose="020B0604020202020204" charset="0"/>
              <a:ea typeface="Lato Italics" panose="020B0604020202020204" charset="0"/>
              <a:cs typeface="Lato Italics" panose="020B0604020202020204" charset="0"/>
            </a:endParaRPr>
          </a:p>
          <a:p>
            <a:pPr rtl="0">
              <a:lnSpc>
                <a:spcPct val="150000"/>
              </a:lnSpc>
              <a:spcBef>
                <a:spcPts val="1000"/>
              </a:spcBef>
              <a:spcAft>
                <a:spcPts val="0"/>
              </a:spcAft>
            </a:pPr>
            <a:br>
              <a:rPr lang="vi-VN" sz="3600" b="0" dirty="0">
                <a:effectLst/>
                <a:latin typeface="Lato Bold" panose="020F0502020204030203" charset="0"/>
                <a:ea typeface="Lato Bold" panose="020F0502020204030203" charset="0"/>
                <a:cs typeface="Lato Bold" panose="020F0502020204030203" charset="0"/>
              </a:rPr>
            </a:br>
            <a:endParaRPr lang="en-US" sz="3600" dirty="0">
              <a:latin typeface="Lato Bold" panose="020F0502020204030203" charset="0"/>
              <a:ea typeface="Lato Bold" panose="020F0502020204030203" charset="0"/>
              <a:cs typeface="Lato Bold" panose="020F0502020204030203" charset="0"/>
            </a:endParaRPr>
          </a:p>
        </p:txBody>
      </p:sp>
      <p:pic>
        <p:nvPicPr>
          <p:cNvPr id="2" name="Picture 1">
            <a:extLst>
              <a:ext uri="{FF2B5EF4-FFF2-40B4-BE49-F238E27FC236}">
                <a16:creationId xmlns:a16="http://schemas.microsoft.com/office/drawing/2014/main" id="{7C138D74-9FA8-1C52-FDC7-D09907612175}"/>
              </a:ext>
            </a:extLst>
          </p:cNvPr>
          <p:cNvPicPr>
            <a:picLocks noChangeAspect="1"/>
          </p:cNvPicPr>
          <p:nvPr/>
        </p:nvPicPr>
        <p:blipFill>
          <a:blip r:embed="rId2"/>
          <a:stretch>
            <a:fillRect/>
          </a:stretch>
        </p:blipFill>
        <p:spPr>
          <a:xfrm>
            <a:off x="10896600" y="2380238"/>
            <a:ext cx="6110442" cy="6526684"/>
          </a:xfrm>
          <a:prstGeom prst="rect">
            <a:avLst/>
          </a:prstGeom>
        </p:spPr>
      </p:pic>
      <p:sp>
        <p:nvSpPr>
          <p:cNvPr id="15" name="TextBox 14">
            <a:extLst>
              <a:ext uri="{FF2B5EF4-FFF2-40B4-BE49-F238E27FC236}">
                <a16:creationId xmlns:a16="http://schemas.microsoft.com/office/drawing/2014/main" id="{97E72B85-1724-3B75-2A00-C898E3F12D99}"/>
              </a:ext>
            </a:extLst>
          </p:cNvPr>
          <p:cNvSpPr txBox="1"/>
          <p:nvPr/>
        </p:nvSpPr>
        <p:spPr>
          <a:xfrm>
            <a:off x="10803909" y="1943401"/>
            <a:ext cx="6825475" cy="3563411"/>
          </a:xfrm>
          <a:prstGeom prst="rect">
            <a:avLst/>
          </a:prstGeom>
          <a:noFill/>
        </p:spPr>
        <p:txBody>
          <a:bodyPr wrap="square" numCol="1">
            <a:spAutoFit/>
          </a:bodyPr>
          <a:lstStyle/>
          <a:p>
            <a:pPr>
              <a:lnSpc>
                <a:spcPct val="150000"/>
              </a:lnSpc>
              <a:spcBef>
                <a:spcPts val="1000"/>
              </a:spcBef>
            </a:pPr>
            <a:endParaRPr lang="en-US" sz="3600" i="0" dirty="0">
              <a:solidFill>
                <a:srgbClr val="202124"/>
              </a:solidFill>
              <a:effectLst/>
              <a:latin typeface="Lato Italics" panose="020B0604020202020204" charset="0"/>
              <a:ea typeface="Lato Italics" panose="020B0604020202020204" charset="0"/>
              <a:cs typeface="Lato Italics" panose="020B0604020202020204" charset="0"/>
            </a:endParaRPr>
          </a:p>
          <a:p>
            <a:pPr>
              <a:lnSpc>
                <a:spcPct val="150000"/>
              </a:lnSpc>
              <a:spcBef>
                <a:spcPts val="1000"/>
              </a:spcBef>
            </a:pPr>
            <a:endParaRPr lang="en-US" sz="3600" i="0" dirty="0">
              <a:solidFill>
                <a:srgbClr val="202124"/>
              </a:solidFill>
              <a:effectLst/>
              <a:latin typeface="Lato Italics" panose="020B0604020202020204" charset="0"/>
              <a:ea typeface="Lato Italics" panose="020B0604020202020204" charset="0"/>
              <a:cs typeface="Lato Italics" panose="020B0604020202020204" charset="0"/>
            </a:endParaRPr>
          </a:p>
          <a:p>
            <a:pPr rtl="0">
              <a:lnSpc>
                <a:spcPct val="150000"/>
              </a:lnSpc>
              <a:spcBef>
                <a:spcPts val="1000"/>
              </a:spcBef>
              <a:spcAft>
                <a:spcPts val="0"/>
              </a:spcAft>
            </a:pPr>
            <a:br>
              <a:rPr lang="vi-VN" sz="3600" b="0" dirty="0">
                <a:effectLst/>
                <a:latin typeface="Lato Bold" panose="020F0502020204030203" charset="0"/>
                <a:ea typeface="Lato Bold" panose="020F0502020204030203" charset="0"/>
                <a:cs typeface="Lato Bold" panose="020F0502020204030203" charset="0"/>
              </a:rPr>
            </a:br>
            <a:endParaRPr lang="en-US" sz="3600" dirty="0">
              <a:latin typeface="Lato Bold" panose="020F0502020204030203" charset="0"/>
              <a:ea typeface="Lato Bold" panose="020F0502020204030203" charset="0"/>
              <a:cs typeface="Lato Bold" panose="020F0502020204030203" charset="0"/>
            </a:endParaRPr>
          </a:p>
        </p:txBody>
      </p:sp>
    </p:spTree>
    <p:extLst>
      <p:ext uri="{BB962C8B-B14F-4D97-AF65-F5344CB8AC3E}">
        <p14:creationId xmlns:p14="http://schemas.microsoft.com/office/powerpoint/2010/main" val="1176534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I.3.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bộ</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pic>
        <p:nvPicPr>
          <p:cNvPr id="12" name="Picture 11">
            <a:extLst>
              <a:ext uri="{FF2B5EF4-FFF2-40B4-BE49-F238E27FC236}">
                <a16:creationId xmlns:a16="http://schemas.microsoft.com/office/drawing/2014/main" id="{E477115E-CB1C-094D-8A6E-B20BAAAFE4DE}"/>
              </a:ext>
            </a:extLst>
          </p:cNvPr>
          <p:cNvPicPr>
            <a:picLocks noChangeAspect="1"/>
          </p:cNvPicPr>
          <p:nvPr/>
        </p:nvPicPr>
        <p:blipFill>
          <a:blip r:embed="rId2"/>
          <a:stretch>
            <a:fillRect/>
          </a:stretch>
        </p:blipFill>
        <p:spPr>
          <a:xfrm>
            <a:off x="2331121" y="5647637"/>
            <a:ext cx="14540158" cy="4067371"/>
          </a:xfrm>
          <a:prstGeom prst="rect">
            <a:avLst/>
          </a:prstGeom>
        </p:spPr>
      </p:pic>
      <p:sp>
        <p:nvSpPr>
          <p:cNvPr id="18" name="TextBox 17">
            <a:extLst>
              <a:ext uri="{FF2B5EF4-FFF2-40B4-BE49-F238E27FC236}">
                <a16:creationId xmlns:a16="http://schemas.microsoft.com/office/drawing/2014/main" id="{94FB8460-099D-FCFA-1732-0F2C0B66AD9F}"/>
              </a:ext>
            </a:extLst>
          </p:cNvPr>
          <p:cNvSpPr txBox="1"/>
          <p:nvPr/>
        </p:nvSpPr>
        <p:spPr>
          <a:xfrm>
            <a:off x="2133600" y="1790700"/>
            <a:ext cx="15468600" cy="3238900"/>
          </a:xfrm>
          <a:prstGeom prst="rect">
            <a:avLst/>
          </a:prstGeom>
          <a:noFill/>
        </p:spPr>
        <p:txBody>
          <a:bodyPr wrap="square">
            <a:spAutoFit/>
          </a:bodyPr>
          <a:lstStyle/>
          <a:p>
            <a:pPr>
              <a:lnSpc>
                <a:spcPct val="150000"/>
              </a:lnSpc>
            </a:pPr>
            <a:r>
              <a:rPr lang="en-US" sz="2800" dirty="0">
                <a:solidFill>
                  <a:srgbClr val="3C4043"/>
                </a:solidFill>
                <a:latin typeface="Lato Bold" panose="020F0502020204030203" charset="0"/>
                <a:ea typeface="Lato Bold" panose="020F0502020204030203" charset="0"/>
                <a:cs typeface="Lato Bold" panose="020F0502020204030203" charset="0"/>
              </a:rPr>
              <a:t>campaign_desc.csv: Cung </a:t>
            </a:r>
            <a:r>
              <a:rPr lang="en-US" sz="2800" dirty="0" err="1">
                <a:solidFill>
                  <a:srgbClr val="3C4043"/>
                </a:solidFill>
                <a:latin typeface="Lato Bold" panose="020F0502020204030203" charset="0"/>
                <a:ea typeface="Lato Bold" panose="020F0502020204030203" charset="0"/>
                <a:cs typeface="Lato Bold" panose="020F0502020204030203" charset="0"/>
              </a:rPr>
              <a:t>thông</a:t>
            </a:r>
            <a:r>
              <a:rPr lang="en-US" sz="2800" dirty="0">
                <a:solidFill>
                  <a:srgbClr val="3C4043"/>
                </a:solidFill>
                <a:latin typeface="Lato Bold" panose="020F0502020204030203" charset="0"/>
                <a:ea typeface="Lato Bold" panose="020F0502020204030203" charset="0"/>
                <a:cs typeface="Lato Bold" panose="020F0502020204030203" charset="0"/>
              </a:rPr>
              <a:t> tin </a:t>
            </a:r>
            <a:r>
              <a:rPr lang="en-US" sz="2800" dirty="0" err="1">
                <a:solidFill>
                  <a:srgbClr val="3C4043"/>
                </a:solidFill>
                <a:latin typeface="Lato Bold" panose="020F0502020204030203" charset="0"/>
                <a:ea typeface="Lato Bold" panose="020F0502020204030203" charset="0"/>
                <a:cs typeface="Lato Bold" panose="020F0502020204030203" charset="0"/>
              </a:rPr>
              <a:t>về</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ngày</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bắt</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đầu</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và</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kết</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thúc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của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các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chiến</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dịch</a:t>
            </a:r>
            <a:r>
              <a:rPr lang="en-US" sz="2800" dirty="0">
                <a:solidFill>
                  <a:srgbClr val="3C4043"/>
                </a:solidFill>
                <a:latin typeface="Lato Bold" panose="020F0502020204030203" charset="0"/>
                <a:ea typeface="Lato Bold" panose="020F0502020204030203" charset="0"/>
                <a:cs typeface="Lato Bold" panose="020F0502020204030203" charset="0"/>
              </a:rPr>
              <a:t>.</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Kích</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thước</a:t>
            </a:r>
            <a:r>
              <a:rPr lang="en-US" sz="2800" dirty="0">
                <a:solidFill>
                  <a:srgbClr val="3C4043"/>
                </a:solidFill>
                <a:latin typeface="Lato Italics" panose="020B0604020202020204" charset="0"/>
                <a:ea typeface="Lato Italics" panose="020B0604020202020204" charset="0"/>
                <a:cs typeface="Lato Italics" panose="020B0604020202020204" charset="0"/>
              </a:rPr>
              <a:t>: 540 B</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Số</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thuộc</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tính</a:t>
            </a:r>
            <a:r>
              <a:rPr lang="en-US" sz="2800" dirty="0">
                <a:solidFill>
                  <a:srgbClr val="3C4043"/>
                </a:solidFill>
                <a:latin typeface="Lato Italics" panose="020B0604020202020204" charset="0"/>
                <a:ea typeface="Lato Italics" panose="020B0604020202020204" charset="0"/>
                <a:cs typeface="Lato Italics" panose="020B0604020202020204" charset="0"/>
              </a:rPr>
              <a:t>: 4</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chính</a:t>
            </a:r>
            <a:r>
              <a:rPr lang="en-US" sz="2800" dirty="0">
                <a:latin typeface="Lato Italics" panose="020B0604020202020204" charset="0"/>
                <a:ea typeface="Lato Italics" panose="020B0604020202020204" charset="0"/>
                <a:cs typeface="Lato Italics" panose="020B0604020202020204" charset="0"/>
              </a:rPr>
              <a:t>: CAMPAIGN</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ngoại</a:t>
            </a:r>
            <a:r>
              <a:rPr lang="en-US" sz="2800" dirty="0">
                <a:latin typeface="Lato Italics" panose="020B0604020202020204" charset="0"/>
                <a:ea typeface="Lato Italics" panose="020B0604020202020204" charset="0"/>
                <a:cs typeface="Lato Italics" panose="020B0604020202020204" charset="0"/>
              </a:rPr>
              <a:t>: </a:t>
            </a:r>
            <a:r>
              <a:rPr lang="en-US" sz="2800" dirty="0" err="1">
                <a:solidFill>
                  <a:srgbClr val="FF0000"/>
                </a:solidFill>
                <a:latin typeface="Lato Italics" panose="020B0604020202020204" charset="0"/>
                <a:ea typeface="Lato Italics" panose="020B0604020202020204" charset="0"/>
                <a:cs typeface="Lato Italics" panose="020B0604020202020204" charset="0"/>
              </a:rPr>
              <a:t>không</a:t>
            </a:r>
            <a:endParaRPr lang="en-US" sz="2800" dirty="0">
              <a:solidFill>
                <a:srgbClr val="FF0000"/>
              </a:solidFill>
              <a:latin typeface="Lato Italics" panose="020B0604020202020204" charset="0"/>
              <a:ea typeface="Lato Italics" panose="020B0604020202020204" charset="0"/>
              <a:cs typeface="Lato Italics" panose="020B0604020202020204" charset="0"/>
            </a:endParaRPr>
          </a:p>
        </p:txBody>
      </p:sp>
    </p:spTree>
    <p:extLst>
      <p:ext uri="{BB962C8B-B14F-4D97-AF65-F5344CB8AC3E}">
        <p14:creationId xmlns:p14="http://schemas.microsoft.com/office/powerpoint/2010/main" val="278693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I.3.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bộ</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18" name="TextBox 17">
            <a:extLst>
              <a:ext uri="{FF2B5EF4-FFF2-40B4-BE49-F238E27FC236}">
                <a16:creationId xmlns:a16="http://schemas.microsoft.com/office/drawing/2014/main" id="{94FB8460-099D-FCFA-1732-0F2C0B66AD9F}"/>
              </a:ext>
            </a:extLst>
          </p:cNvPr>
          <p:cNvSpPr txBox="1"/>
          <p:nvPr/>
        </p:nvSpPr>
        <p:spPr>
          <a:xfrm>
            <a:off x="2133600" y="1790700"/>
            <a:ext cx="15316200" cy="3238900"/>
          </a:xfrm>
          <a:prstGeom prst="rect">
            <a:avLst/>
          </a:prstGeom>
          <a:noFill/>
        </p:spPr>
        <p:txBody>
          <a:bodyPr wrap="square">
            <a:spAutoFit/>
          </a:bodyPr>
          <a:lstStyle/>
          <a:p>
            <a:pPr>
              <a:lnSpc>
                <a:spcPct val="150000"/>
              </a:lnSpc>
            </a:pPr>
            <a:r>
              <a:rPr lang="en-US" sz="2800" dirty="0">
                <a:solidFill>
                  <a:srgbClr val="3C4043"/>
                </a:solidFill>
                <a:latin typeface="Lato Bold" panose="020F0502020204030203" charset="0"/>
                <a:ea typeface="Lato Bold" panose="020F0502020204030203" charset="0"/>
                <a:cs typeface="Lato Bold" panose="020F0502020204030203" charset="0"/>
              </a:rPr>
              <a:t>hh_demographic.csv: </a:t>
            </a:r>
            <a:r>
              <a:rPr lang="en-US" sz="2800" dirty="0" err="1">
                <a:solidFill>
                  <a:srgbClr val="3C4043"/>
                </a:solidFill>
                <a:latin typeface="Lato Bold" panose="020F0502020204030203" charset="0"/>
                <a:ea typeface="Lato Bold" panose="020F0502020204030203" charset="0"/>
                <a:cs typeface="Lato Bold" panose="020F0502020204030203" charset="0"/>
              </a:rPr>
              <a:t>Bảng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này</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chứa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thông</a:t>
            </a:r>
            <a:r>
              <a:rPr lang="en-US" sz="2800" dirty="0">
                <a:solidFill>
                  <a:srgbClr val="3C4043"/>
                </a:solidFill>
                <a:latin typeface="Lato Bold" panose="020F0502020204030203" charset="0"/>
                <a:ea typeface="Lato Bold" panose="020F0502020204030203" charset="0"/>
                <a:cs typeface="Lato Bold" panose="020F0502020204030203" charset="0"/>
              </a:rPr>
              <a:t> tin </a:t>
            </a:r>
            <a:r>
              <a:rPr lang="en-US" sz="2800" dirty="0" err="1">
                <a:solidFill>
                  <a:srgbClr val="3C4043"/>
                </a:solidFill>
                <a:latin typeface="Lato Bold" panose="020F0502020204030203" charset="0"/>
                <a:ea typeface="Lato Bold" panose="020F0502020204030203" charset="0"/>
                <a:cs typeface="Lato Bold" panose="020F0502020204030203" charset="0"/>
              </a:rPr>
              <a:t>nhân</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khẩu</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học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của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các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hộ</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gia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đình</a:t>
            </a:r>
            <a:r>
              <a:rPr lang="en-US" sz="2800" dirty="0">
                <a:solidFill>
                  <a:srgbClr val="3C4043"/>
                </a:solidFill>
                <a:latin typeface="Lato Bold" panose="020F0502020204030203" charset="0"/>
                <a:ea typeface="Lato Bold" panose="020F0502020204030203" charset="0"/>
                <a:cs typeface="Lato Bold" panose="020F0502020204030203" charset="0"/>
              </a:rPr>
              <a:t>.</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Kích</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thước</a:t>
            </a:r>
            <a:r>
              <a:rPr lang="en-US" sz="2800" dirty="0">
                <a:solidFill>
                  <a:srgbClr val="3C4043"/>
                </a:solidFill>
                <a:latin typeface="Lato Italics" panose="020B0604020202020204" charset="0"/>
                <a:ea typeface="Lato Italics" panose="020B0604020202020204" charset="0"/>
                <a:cs typeface="Lato Italics" panose="020B0604020202020204" charset="0"/>
              </a:rPr>
              <a:t>: 44.35 kB</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Số</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thuộc</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tính</a:t>
            </a:r>
            <a:r>
              <a:rPr lang="en-US" sz="2800" dirty="0">
                <a:solidFill>
                  <a:srgbClr val="3C4043"/>
                </a:solidFill>
                <a:latin typeface="Lato Italics" panose="020B0604020202020204" charset="0"/>
                <a:ea typeface="Lato Italics" panose="020B0604020202020204" charset="0"/>
                <a:cs typeface="Lato Italics" panose="020B0604020202020204" charset="0"/>
              </a:rPr>
              <a:t>: 8</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chính</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household_key</a:t>
            </a:r>
            <a:endParaRPr lang="en-US" sz="2800" dirty="0">
              <a:latin typeface="Lato Italics" panose="020B0604020202020204" charset="0"/>
              <a:ea typeface="Lato Italics" panose="020B0604020202020204" charset="0"/>
              <a:cs typeface="Lato Italics" panose="020B0604020202020204" charset="0"/>
            </a:endParaRP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ngoại</a:t>
            </a:r>
            <a:r>
              <a:rPr lang="en-US" sz="2800" dirty="0">
                <a:latin typeface="Lato Italics" panose="020B0604020202020204" charset="0"/>
                <a:ea typeface="Lato Italics" panose="020B0604020202020204" charset="0"/>
                <a:cs typeface="Lato Italics" panose="020B0604020202020204" charset="0"/>
              </a:rPr>
              <a:t>: </a:t>
            </a:r>
            <a:r>
              <a:rPr lang="en-US" sz="2800" dirty="0" err="1">
                <a:solidFill>
                  <a:srgbClr val="FF0000"/>
                </a:solidFill>
                <a:latin typeface="Lato Italics" panose="020B0604020202020204" charset="0"/>
                <a:ea typeface="Lato Italics" panose="020B0604020202020204" charset="0"/>
                <a:cs typeface="Lato Italics" panose="020B0604020202020204" charset="0"/>
              </a:rPr>
              <a:t>không</a:t>
            </a:r>
            <a:endParaRPr lang="en-US" sz="2800" dirty="0">
              <a:solidFill>
                <a:srgbClr val="FF0000"/>
              </a:solidFill>
              <a:latin typeface="Lato Italics" panose="020B0604020202020204" charset="0"/>
              <a:ea typeface="Lato Italics" panose="020B0604020202020204" charset="0"/>
              <a:cs typeface="Lato Italics" panose="020B0604020202020204" charset="0"/>
            </a:endParaRPr>
          </a:p>
        </p:txBody>
      </p:sp>
      <p:pic>
        <p:nvPicPr>
          <p:cNvPr id="5" name="Picture 4">
            <a:extLst>
              <a:ext uri="{FF2B5EF4-FFF2-40B4-BE49-F238E27FC236}">
                <a16:creationId xmlns:a16="http://schemas.microsoft.com/office/drawing/2014/main" id="{1083B409-43B0-B8E4-AE98-CAD7F6F3E62E}"/>
              </a:ext>
            </a:extLst>
          </p:cNvPr>
          <p:cNvPicPr>
            <a:picLocks noChangeAspect="1"/>
          </p:cNvPicPr>
          <p:nvPr/>
        </p:nvPicPr>
        <p:blipFill>
          <a:blip r:embed="rId2"/>
          <a:stretch>
            <a:fillRect/>
          </a:stretch>
        </p:blipFill>
        <p:spPr>
          <a:xfrm>
            <a:off x="6019800" y="4381500"/>
            <a:ext cx="11011101" cy="2810234"/>
          </a:xfrm>
          <a:prstGeom prst="rect">
            <a:avLst/>
          </a:prstGeom>
        </p:spPr>
      </p:pic>
      <p:pic>
        <p:nvPicPr>
          <p:cNvPr id="7" name="Picture 6">
            <a:extLst>
              <a:ext uri="{FF2B5EF4-FFF2-40B4-BE49-F238E27FC236}">
                <a16:creationId xmlns:a16="http://schemas.microsoft.com/office/drawing/2014/main" id="{535681B2-7A7A-118F-2B39-F512331D9344}"/>
              </a:ext>
            </a:extLst>
          </p:cNvPr>
          <p:cNvPicPr>
            <a:picLocks noChangeAspect="1"/>
          </p:cNvPicPr>
          <p:nvPr/>
        </p:nvPicPr>
        <p:blipFill>
          <a:blip r:embed="rId3"/>
          <a:stretch>
            <a:fillRect/>
          </a:stretch>
        </p:blipFill>
        <p:spPr>
          <a:xfrm>
            <a:off x="3124200" y="7191734"/>
            <a:ext cx="11145495" cy="2810234"/>
          </a:xfrm>
          <a:prstGeom prst="rect">
            <a:avLst/>
          </a:prstGeom>
        </p:spPr>
      </p:pic>
    </p:spTree>
    <p:extLst>
      <p:ext uri="{BB962C8B-B14F-4D97-AF65-F5344CB8AC3E}">
        <p14:creationId xmlns:p14="http://schemas.microsoft.com/office/powerpoint/2010/main" val="367027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I.3.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bộ</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18" name="TextBox 17">
            <a:extLst>
              <a:ext uri="{FF2B5EF4-FFF2-40B4-BE49-F238E27FC236}">
                <a16:creationId xmlns:a16="http://schemas.microsoft.com/office/drawing/2014/main" id="{94FB8460-099D-FCFA-1732-0F2C0B66AD9F}"/>
              </a:ext>
            </a:extLst>
          </p:cNvPr>
          <p:cNvSpPr txBox="1"/>
          <p:nvPr/>
        </p:nvSpPr>
        <p:spPr>
          <a:xfrm>
            <a:off x="2133600" y="1790700"/>
            <a:ext cx="15392400" cy="3885231"/>
          </a:xfrm>
          <a:prstGeom prst="rect">
            <a:avLst/>
          </a:prstGeom>
          <a:noFill/>
        </p:spPr>
        <p:txBody>
          <a:bodyPr wrap="square">
            <a:spAutoFit/>
          </a:bodyPr>
          <a:lstStyle/>
          <a:p>
            <a:pPr>
              <a:lnSpc>
                <a:spcPct val="150000"/>
              </a:lnSpc>
            </a:pPr>
            <a:r>
              <a:rPr lang="en-US" sz="2800" dirty="0">
                <a:solidFill>
                  <a:srgbClr val="3C4043"/>
                </a:solidFill>
                <a:latin typeface="Lato Bold" panose="020F0502020204030203" charset="0"/>
                <a:ea typeface="Lato Bold" panose="020F0502020204030203" charset="0"/>
                <a:cs typeface="Lato Bold" panose="020F0502020204030203" charset="0"/>
              </a:rPr>
              <a:t>product.csv: </a:t>
            </a:r>
            <a:r>
              <a:rPr lang="en-US" sz="2800" dirty="0" err="1">
                <a:solidFill>
                  <a:srgbClr val="3C4043"/>
                </a:solidFill>
                <a:latin typeface="Lato Bold" panose="020F0502020204030203" charset="0"/>
                <a:ea typeface="Lato Bold" panose="020F0502020204030203" charset="0"/>
                <a:cs typeface="Lato Bold" panose="020F0502020204030203" charset="0"/>
              </a:rPr>
              <a:t>Bảng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này</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chứa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thông</a:t>
            </a:r>
            <a:r>
              <a:rPr lang="en-US" sz="2800" dirty="0">
                <a:solidFill>
                  <a:srgbClr val="3C4043"/>
                </a:solidFill>
                <a:latin typeface="Lato Bold" panose="020F0502020204030203" charset="0"/>
                <a:ea typeface="Lato Bold" panose="020F0502020204030203" charset="0"/>
                <a:cs typeface="Lato Bold" panose="020F0502020204030203" charset="0"/>
              </a:rPr>
              <a:t> tin chi </a:t>
            </a:r>
            <a:r>
              <a:rPr lang="en-US" sz="2800" dirty="0" err="1">
                <a:solidFill>
                  <a:srgbClr val="3C4043"/>
                </a:solidFill>
                <a:latin typeface="Lato Bold" panose="020F0502020204030203" charset="0"/>
                <a:ea typeface="Lato Bold" panose="020F0502020204030203" charset="0"/>
                <a:cs typeface="Lato Bold" panose="020F0502020204030203" charset="0"/>
              </a:rPr>
              <a:t>tiết</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về</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từng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sản</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phẩm</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gian</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hàng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thương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hiệu</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loại</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sản</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phẩm</a:t>
            </a:r>
            <a:r>
              <a:rPr lang="en-US" sz="2800" dirty="0">
                <a:solidFill>
                  <a:srgbClr val="3C4043"/>
                </a:solidFill>
                <a:latin typeface="Lato Bold" panose="020F0502020204030203" charset="0"/>
                <a:ea typeface="Lato Bold" panose="020F0502020204030203" charset="0"/>
                <a:cs typeface="Lato Bold" panose="020F0502020204030203" charset="0"/>
              </a:rPr>
              <a:t>.</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Kích</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thước</a:t>
            </a:r>
            <a:r>
              <a:rPr lang="en-US" sz="2800" dirty="0">
                <a:solidFill>
                  <a:srgbClr val="3C4043"/>
                </a:solidFill>
                <a:latin typeface="Lato Italics" panose="020B0604020202020204" charset="0"/>
                <a:ea typeface="Lato Italics" panose="020B0604020202020204" charset="0"/>
                <a:cs typeface="Lato Italics" panose="020B0604020202020204" charset="0"/>
              </a:rPr>
              <a:t>: 6.43 MB</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Số</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thuộc</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tính</a:t>
            </a:r>
            <a:r>
              <a:rPr lang="en-US" sz="2800" dirty="0">
                <a:solidFill>
                  <a:srgbClr val="3C4043"/>
                </a:solidFill>
                <a:latin typeface="Lato Italics" panose="020B0604020202020204" charset="0"/>
                <a:ea typeface="Lato Italics" panose="020B0604020202020204" charset="0"/>
                <a:cs typeface="Lato Italics" panose="020B0604020202020204" charset="0"/>
              </a:rPr>
              <a:t>: 7</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chính</a:t>
            </a:r>
            <a:r>
              <a:rPr lang="en-US" sz="2800" dirty="0">
                <a:latin typeface="Lato Italics" panose="020B0604020202020204" charset="0"/>
                <a:ea typeface="Lato Italics" panose="020B0604020202020204" charset="0"/>
                <a:cs typeface="Lato Italics" panose="020B0604020202020204" charset="0"/>
              </a:rPr>
              <a:t>: PRODUCT_ID</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ngoại</a:t>
            </a:r>
            <a:r>
              <a:rPr lang="en-US" sz="2800" dirty="0">
                <a:latin typeface="Lato Italics" panose="020B0604020202020204" charset="0"/>
                <a:ea typeface="Lato Italics" panose="020B0604020202020204" charset="0"/>
                <a:cs typeface="Lato Italics" panose="020B0604020202020204" charset="0"/>
              </a:rPr>
              <a:t>: </a:t>
            </a:r>
            <a:r>
              <a:rPr lang="en-US" sz="2800" dirty="0" err="1">
                <a:solidFill>
                  <a:srgbClr val="FF0000"/>
                </a:solidFill>
                <a:latin typeface="Lato Italics" panose="020B0604020202020204" charset="0"/>
                <a:ea typeface="Lato Italics" panose="020B0604020202020204" charset="0"/>
                <a:cs typeface="Lato Italics" panose="020B0604020202020204" charset="0"/>
              </a:rPr>
              <a:t>không</a:t>
            </a:r>
            <a:endParaRPr lang="en-US" sz="2800" dirty="0">
              <a:solidFill>
                <a:srgbClr val="FF0000"/>
              </a:solidFill>
              <a:latin typeface="Lato Italics" panose="020B0604020202020204" charset="0"/>
              <a:ea typeface="Lato Italics" panose="020B0604020202020204" charset="0"/>
              <a:cs typeface="Lato Italics" panose="020B0604020202020204" charset="0"/>
            </a:endParaRPr>
          </a:p>
        </p:txBody>
      </p:sp>
      <p:pic>
        <p:nvPicPr>
          <p:cNvPr id="5" name="Picture 4">
            <a:extLst>
              <a:ext uri="{FF2B5EF4-FFF2-40B4-BE49-F238E27FC236}">
                <a16:creationId xmlns:a16="http://schemas.microsoft.com/office/drawing/2014/main" id="{8656A8A0-19FF-F2BC-D5E6-0525A33E41DD}"/>
              </a:ext>
            </a:extLst>
          </p:cNvPr>
          <p:cNvPicPr>
            <a:picLocks noChangeAspect="1"/>
          </p:cNvPicPr>
          <p:nvPr/>
        </p:nvPicPr>
        <p:blipFill>
          <a:blip r:embed="rId2"/>
          <a:stretch>
            <a:fillRect/>
          </a:stretch>
        </p:blipFill>
        <p:spPr>
          <a:xfrm>
            <a:off x="7467600" y="3020455"/>
            <a:ext cx="9333903" cy="3115219"/>
          </a:xfrm>
          <a:prstGeom prst="rect">
            <a:avLst/>
          </a:prstGeom>
        </p:spPr>
      </p:pic>
      <p:pic>
        <p:nvPicPr>
          <p:cNvPr id="7" name="Picture 6">
            <a:extLst>
              <a:ext uri="{FF2B5EF4-FFF2-40B4-BE49-F238E27FC236}">
                <a16:creationId xmlns:a16="http://schemas.microsoft.com/office/drawing/2014/main" id="{D9B0B9DD-D17C-53E3-D4CC-9CE81045777D}"/>
              </a:ext>
            </a:extLst>
          </p:cNvPr>
          <p:cNvPicPr>
            <a:picLocks noChangeAspect="1"/>
          </p:cNvPicPr>
          <p:nvPr/>
        </p:nvPicPr>
        <p:blipFill>
          <a:blip r:embed="rId3"/>
          <a:stretch>
            <a:fillRect/>
          </a:stretch>
        </p:blipFill>
        <p:spPr>
          <a:xfrm>
            <a:off x="2937162" y="6595417"/>
            <a:ext cx="12413676" cy="3115219"/>
          </a:xfrm>
          <a:prstGeom prst="rect">
            <a:avLst/>
          </a:prstGeom>
        </p:spPr>
      </p:pic>
    </p:spTree>
    <p:extLst>
      <p:ext uri="{BB962C8B-B14F-4D97-AF65-F5344CB8AC3E}">
        <p14:creationId xmlns:p14="http://schemas.microsoft.com/office/powerpoint/2010/main" val="201175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I.3.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bộ</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18" name="TextBox 17">
            <a:extLst>
              <a:ext uri="{FF2B5EF4-FFF2-40B4-BE49-F238E27FC236}">
                <a16:creationId xmlns:a16="http://schemas.microsoft.com/office/drawing/2014/main" id="{94FB8460-099D-FCFA-1732-0F2C0B66AD9F}"/>
              </a:ext>
            </a:extLst>
          </p:cNvPr>
          <p:cNvSpPr txBox="1"/>
          <p:nvPr/>
        </p:nvSpPr>
        <p:spPr>
          <a:xfrm>
            <a:off x="2133600" y="1790700"/>
            <a:ext cx="15544800" cy="3885231"/>
          </a:xfrm>
          <a:prstGeom prst="rect">
            <a:avLst/>
          </a:prstGeom>
          <a:noFill/>
        </p:spPr>
        <p:txBody>
          <a:bodyPr wrap="square">
            <a:spAutoFit/>
          </a:bodyPr>
          <a:lstStyle/>
          <a:p>
            <a:pPr>
              <a:lnSpc>
                <a:spcPct val="150000"/>
              </a:lnSpc>
            </a:pPr>
            <a:r>
              <a:rPr lang="en-US" sz="2800" b="1" i="0" dirty="0">
                <a:solidFill>
                  <a:srgbClr val="202124"/>
                </a:solidFill>
                <a:effectLst/>
                <a:latin typeface="Lato Bold" panose="020F0502020204030203" charset="0"/>
                <a:ea typeface="Lato Bold" panose="020F0502020204030203" charset="0"/>
                <a:cs typeface="Lato Bold" panose="020F0502020204030203" charset="0"/>
              </a:rPr>
              <a:t>campaign_table.csv</a:t>
            </a:r>
            <a:r>
              <a:rPr lang="en-US" sz="2800" dirty="0">
                <a:solidFill>
                  <a:srgbClr val="5F6368"/>
                </a:solidFill>
                <a:latin typeface="Lato Bold" panose="020F0502020204030203" charset="0"/>
                <a:ea typeface="Lato Bold" panose="020F0502020204030203" charset="0"/>
                <a:cs typeface="Lato Bold" panose="020F0502020204030203" charset="0"/>
              </a:rPr>
              <a:t>: </a:t>
            </a:r>
            <a:r>
              <a:rPr lang="en-US" sz="2800" dirty="0">
                <a:solidFill>
                  <a:srgbClr val="3C4043"/>
                </a:solidFill>
                <a:latin typeface="Lato Bold" panose="020F0502020204030203" charset="0"/>
                <a:ea typeface="Lato Bold" panose="020F0502020204030203" charset="0"/>
                <a:cs typeface="Lato Bold" panose="020F0502020204030203" charset="0"/>
              </a:rPr>
              <a:t>Cung </a:t>
            </a:r>
            <a:r>
              <a:rPr lang="en-US" sz="2800" dirty="0" err="1">
                <a:solidFill>
                  <a:srgbClr val="3C4043"/>
                </a:solidFill>
                <a:latin typeface="Lato Bold" panose="020F0502020204030203" charset="0"/>
                <a:ea typeface="Lato Bold" panose="020F0502020204030203" charset="0"/>
                <a:cs typeface="Lato Bold" panose="020F0502020204030203" charset="0"/>
              </a:rPr>
              <a:t>cấp</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thông</a:t>
            </a:r>
            <a:r>
              <a:rPr lang="en-US" sz="2800" dirty="0">
                <a:solidFill>
                  <a:srgbClr val="3C4043"/>
                </a:solidFill>
                <a:latin typeface="Lato Bold" panose="020F0502020204030203" charset="0"/>
                <a:ea typeface="Lato Bold" panose="020F0502020204030203" charset="0"/>
                <a:cs typeface="Lato Bold" panose="020F0502020204030203" charset="0"/>
              </a:rPr>
              <a:t> tin </a:t>
            </a:r>
            <a:r>
              <a:rPr lang="en-US" sz="2800" dirty="0" err="1">
                <a:solidFill>
                  <a:srgbClr val="3C4043"/>
                </a:solidFill>
                <a:latin typeface="Lato Bold" panose="020F0502020204030203" charset="0"/>
                <a:ea typeface="Lato Bold" panose="020F0502020204030203" charset="0"/>
                <a:cs typeface="Lato Bold" panose="020F0502020204030203" charset="0"/>
              </a:rPr>
              <a:t>của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các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chiến</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dịch</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mà</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từng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hộ</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gia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đình</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nhận</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được</a:t>
            </a:r>
            <a:r>
              <a:rPr lang="en-US" sz="2800" dirty="0">
                <a:solidFill>
                  <a:srgbClr val="3C4043"/>
                </a:solidFill>
                <a:latin typeface="Lato Bold" panose="020F0502020204030203" charset="0"/>
                <a:ea typeface="Lato Bold" panose="020F0502020204030203" charset="0"/>
                <a:cs typeface="Lato Bold" panose="020F0502020204030203" charset="0"/>
              </a:rPr>
              <a:t>.</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Kích</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thước</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b="0" i="0" dirty="0">
                <a:effectLst/>
                <a:latin typeface="Lato Italics" panose="020B0604020202020204" charset="0"/>
                <a:ea typeface="Lato Italics" panose="020B0604020202020204" charset="0"/>
                <a:cs typeface="Lato Italics" panose="020B0604020202020204" charset="0"/>
              </a:rPr>
              <a:t>95.87 kB</a:t>
            </a:r>
            <a:endParaRPr lang="en-US" sz="2800" dirty="0">
              <a:latin typeface="Lato Italics" panose="020B0604020202020204" charset="0"/>
              <a:ea typeface="Lato Italics" panose="020B0604020202020204" charset="0"/>
              <a:cs typeface="Lato Italics" panose="020B0604020202020204" charset="0"/>
            </a:endParaRP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Số</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thuộc</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tính</a:t>
            </a:r>
            <a:r>
              <a:rPr lang="en-US" sz="2800" dirty="0">
                <a:solidFill>
                  <a:srgbClr val="3C4043"/>
                </a:solidFill>
                <a:latin typeface="Lato Italics" panose="020B0604020202020204" charset="0"/>
                <a:ea typeface="Lato Italics" panose="020B0604020202020204" charset="0"/>
                <a:cs typeface="Lato Italics" panose="020B0604020202020204" charset="0"/>
              </a:rPr>
              <a:t>: 3</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chính</a:t>
            </a:r>
            <a:r>
              <a:rPr lang="en-US" sz="2800" dirty="0">
                <a:latin typeface="Lato Italics" panose="020B0604020202020204" charset="0"/>
                <a:ea typeface="Lato Italics" panose="020B0604020202020204" charset="0"/>
                <a:cs typeface="Lato Italics" panose="020B0604020202020204" charset="0"/>
              </a:rPr>
              <a:t>: (CAMPAIGN, </a:t>
            </a:r>
            <a:r>
              <a:rPr lang="en-US" sz="2800" dirty="0" err="1">
                <a:latin typeface="Lato Italics" panose="020B0604020202020204" charset="0"/>
                <a:ea typeface="Lato Italics" panose="020B0604020202020204" charset="0"/>
                <a:cs typeface="Lato Italics" panose="020B0604020202020204" charset="0"/>
              </a:rPr>
              <a:t>household_key</a:t>
            </a:r>
            <a:r>
              <a:rPr lang="en-US" sz="2800" dirty="0">
                <a:latin typeface="Lato Italics" panose="020B0604020202020204" charset="0"/>
                <a:ea typeface="Lato Italics" panose="020B0604020202020204" charset="0"/>
                <a:cs typeface="Lato Italics" panose="020B0604020202020204" charset="0"/>
              </a:rPr>
              <a:t>)</a:t>
            </a:r>
            <a:endParaRPr lang="en-US" sz="2800" dirty="0">
              <a:solidFill>
                <a:srgbClr val="FF0000"/>
              </a:solidFill>
              <a:latin typeface="Lato Italics" panose="020B0604020202020204" charset="0"/>
              <a:ea typeface="Lato Italics" panose="020B0604020202020204" charset="0"/>
              <a:cs typeface="Lato Italics" panose="020B0604020202020204" charset="0"/>
            </a:endParaRP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ngoại</a:t>
            </a:r>
            <a:r>
              <a:rPr lang="en-US" sz="2800" dirty="0">
                <a:latin typeface="Lato Italics" panose="020B0604020202020204" charset="0"/>
                <a:ea typeface="Lato Italics" panose="020B0604020202020204" charset="0"/>
                <a:cs typeface="Lato Italics" panose="020B0604020202020204" charset="0"/>
              </a:rPr>
              <a:t>: CAMPAIGN, </a:t>
            </a:r>
            <a:r>
              <a:rPr lang="en-US" sz="2800" dirty="0" err="1">
                <a:latin typeface="Lato Italics" panose="020B0604020202020204" charset="0"/>
                <a:ea typeface="Lato Italics" panose="020B0604020202020204" charset="0"/>
                <a:cs typeface="Lato Italics" panose="020B0604020202020204" charset="0"/>
              </a:rPr>
              <a:t>household_key</a:t>
            </a:r>
            <a:endParaRPr lang="en-US" sz="2800" dirty="0">
              <a:latin typeface="Lato Italics" panose="020B0604020202020204" charset="0"/>
              <a:ea typeface="Lato Italics" panose="020B0604020202020204" charset="0"/>
              <a:cs typeface="Lato Italics" panose="020B0604020202020204" charset="0"/>
            </a:endParaRPr>
          </a:p>
          <a:p>
            <a:pPr>
              <a:lnSpc>
                <a:spcPct val="150000"/>
              </a:lnSpc>
            </a:pPr>
            <a:endParaRPr lang="en-US" sz="2800" dirty="0">
              <a:latin typeface="Lato Italics" panose="020B0604020202020204" charset="0"/>
              <a:ea typeface="Lato Italics" panose="020B0604020202020204" charset="0"/>
              <a:cs typeface="Lato Italics" panose="020B0604020202020204" charset="0"/>
            </a:endParaRPr>
          </a:p>
        </p:txBody>
      </p:sp>
      <p:pic>
        <p:nvPicPr>
          <p:cNvPr id="7" name="Picture 6">
            <a:extLst>
              <a:ext uri="{FF2B5EF4-FFF2-40B4-BE49-F238E27FC236}">
                <a16:creationId xmlns:a16="http://schemas.microsoft.com/office/drawing/2014/main" id="{C49BCD44-7E2B-98C4-5F85-12E59BC3EB26}"/>
              </a:ext>
            </a:extLst>
          </p:cNvPr>
          <p:cNvPicPr>
            <a:picLocks noChangeAspect="1"/>
          </p:cNvPicPr>
          <p:nvPr/>
        </p:nvPicPr>
        <p:blipFill>
          <a:blip r:embed="rId2"/>
          <a:stretch>
            <a:fillRect/>
          </a:stretch>
        </p:blipFill>
        <p:spPr>
          <a:xfrm>
            <a:off x="4133630" y="5631633"/>
            <a:ext cx="10935140" cy="4083375"/>
          </a:xfrm>
          <a:prstGeom prst="rect">
            <a:avLst/>
          </a:prstGeom>
        </p:spPr>
      </p:pic>
    </p:spTree>
    <p:extLst>
      <p:ext uri="{BB962C8B-B14F-4D97-AF65-F5344CB8AC3E}">
        <p14:creationId xmlns:p14="http://schemas.microsoft.com/office/powerpoint/2010/main" val="1595672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I.3.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bộ</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18" name="TextBox 17">
            <a:extLst>
              <a:ext uri="{FF2B5EF4-FFF2-40B4-BE49-F238E27FC236}">
                <a16:creationId xmlns:a16="http://schemas.microsoft.com/office/drawing/2014/main" id="{94FB8460-099D-FCFA-1732-0F2C0B66AD9F}"/>
              </a:ext>
            </a:extLst>
          </p:cNvPr>
          <p:cNvSpPr txBox="1"/>
          <p:nvPr/>
        </p:nvSpPr>
        <p:spPr>
          <a:xfrm>
            <a:off x="2133600" y="1790700"/>
            <a:ext cx="15468600" cy="3885231"/>
          </a:xfrm>
          <a:prstGeom prst="rect">
            <a:avLst/>
          </a:prstGeom>
          <a:noFill/>
        </p:spPr>
        <p:txBody>
          <a:bodyPr wrap="square">
            <a:spAutoFit/>
          </a:bodyPr>
          <a:lstStyle/>
          <a:p>
            <a:pPr>
              <a:lnSpc>
                <a:spcPct val="150000"/>
              </a:lnSpc>
            </a:pPr>
            <a:r>
              <a:rPr lang="en-US" sz="2800" dirty="0">
                <a:solidFill>
                  <a:srgbClr val="3C4043"/>
                </a:solidFill>
                <a:latin typeface="Lato Bold" panose="020F0502020204030203" charset="0"/>
                <a:ea typeface="Lato Bold" panose="020F0502020204030203" charset="0"/>
                <a:cs typeface="Lato Bold" panose="020F0502020204030203" charset="0"/>
              </a:rPr>
              <a:t>causal_data.csv: </a:t>
            </a:r>
            <a:r>
              <a:rPr lang="en-US" sz="2800" dirty="0" err="1">
                <a:solidFill>
                  <a:srgbClr val="3C4043"/>
                </a:solidFill>
                <a:latin typeface="Lato Bold" panose="020F0502020204030203" charset="0"/>
                <a:ea typeface="Lato Bold" panose="020F0502020204030203" charset="0"/>
                <a:cs typeface="Lato Bold" panose="020F0502020204030203" charset="0"/>
              </a:rPr>
              <a:t>Bảng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này</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cho</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biết</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liệu</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một</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sản</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phẩm</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có</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còn</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trong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kho</a:t>
            </a:r>
            <a:r>
              <a:rPr lang="en-US" sz="2800" dirty="0">
                <a:solidFill>
                  <a:srgbClr val="3C4043"/>
                </a:solidFill>
                <a:latin typeface="Lato Bold" panose="020F0502020204030203" charset="0"/>
                <a:ea typeface="Lato Bold" panose="020F0502020204030203" charset="0"/>
                <a:cs typeface="Lato Bold" panose="020F0502020204030203" charset="0"/>
              </a:rPr>
              <a:t> hay </a:t>
            </a:r>
            <a:r>
              <a:rPr lang="en-US" sz="2800" dirty="0" err="1">
                <a:solidFill>
                  <a:srgbClr val="3C4043"/>
                </a:solidFill>
                <a:latin typeface="Lato Bold" panose="020F0502020204030203" charset="0"/>
                <a:ea typeface="Lato Bold" panose="020F0502020204030203" charset="0"/>
                <a:cs typeface="Lato Bold" panose="020F0502020204030203" charset="0"/>
              </a:rPr>
              <a:t>là</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hàng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trưng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bày</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trong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cửa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hàng</a:t>
            </a:r>
            <a:r>
              <a:rPr lang="en-US" sz="2800" dirty="0">
                <a:solidFill>
                  <a:srgbClr val="3C4043"/>
                </a:solidFill>
                <a:latin typeface="Lato Bold" panose="020F0502020204030203" charset="0"/>
                <a:ea typeface="Lato Bold" panose="020F0502020204030203" charset="0"/>
                <a:cs typeface="Lato Bold" panose="020F0502020204030203" charset="0"/>
              </a:rPr>
              <a:t>.</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Kích</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thước</a:t>
            </a:r>
            <a:r>
              <a:rPr lang="en-US" sz="2800" dirty="0">
                <a:solidFill>
                  <a:srgbClr val="3C4043"/>
                </a:solidFill>
                <a:latin typeface="Lato Italics" panose="020B0604020202020204" charset="0"/>
                <a:ea typeface="Lato Italics" panose="020B0604020202020204" charset="0"/>
                <a:cs typeface="Lato Italics" panose="020B0604020202020204" charset="0"/>
              </a:rPr>
              <a:t>: 695.86 MB</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Số</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thuộc</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tính</a:t>
            </a:r>
            <a:r>
              <a:rPr lang="en-US" sz="2800" dirty="0">
                <a:solidFill>
                  <a:srgbClr val="3C4043"/>
                </a:solidFill>
                <a:latin typeface="Lato Italics" panose="020B0604020202020204" charset="0"/>
                <a:ea typeface="Lato Italics" panose="020B0604020202020204" charset="0"/>
                <a:cs typeface="Lato Italics" panose="020B0604020202020204" charset="0"/>
              </a:rPr>
              <a:t>: 5</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chính</a:t>
            </a:r>
            <a:r>
              <a:rPr lang="en-US" sz="2800" dirty="0">
                <a:latin typeface="Lato Italics" panose="020B0604020202020204" charset="0"/>
                <a:ea typeface="Lato Italics" panose="020B0604020202020204" charset="0"/>
                <a:cs typeface="Lato Italics" panose="020B0604020202020204" charset="0"/>
              </a:rPr>
              <a:t>: (PRODUCT_ID, STORE_ID)</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ngoại</a:t>
            </a:r>
            <a:r>
              <a:rPr lang="en-US" sz="2800" dirty="0">
                <a:latin typeface="Lato Italics" panose="020B0604020202020204" charset="0"/>
                <a:ea typeface="Lato Italics" panose="020B0604020202020204" charset="0"/>
                <a:cs typeface="Lato Italics" panose="020B0604020202020204" charset="0"/>
              </a:rPr>
              <a:t>: PRODUCT_ID</a:t>
            </a:r>
          </a:p>
        </p:txBody>
      </p:sp>
      <p:pic>
        <p:nvPicPr>
          <p:cNvPr id="5" name="Picture 4">
            <a:extLst>
              <a:ext uri="{FF2B5EF4-FFF2-40B4-BE49-F238E27FC236}">
                <a16:creationId xmlns:a16="http://schemas.microsoft.com/office/drawing/2014/main" id="{E7CBAF50-2972-BF48-6B25-3E37853D3519}"/>
              </a:ext>
            </a:extLst>
          </p:cNvPr>
          <p:cNvPicPr>
            <a:picLocks noChangeAspect="1"/>
          </p:cNvPicPr>
          <p:nvPr/>
        </p:nvPicPr>
        <p:blipFill>
          <a:blip r:embed="rId2"/>
          <a:stretch>
            <a:fillRect/>
          </a:stretch>
        </p:blipFill>
        <p:spPr>
          <a:xfrm>
            <a:off x="1421235" y="6438057"/>
            <a:ext cx="16359929" cy="3276951"/>
          </a:xfrm>
          <a:prstGeom prst="rect">
            <a:avLst/>
          </a:prstGeom>
        </p:spPr>
      </p:pic>
    </p:spTree>
    <p:extLst>
      <p:ext uri="{BB962C8B-B14F-4D97-AF65-F5344CB8AC3E}">
        <p14:creationId xmlns:p14="http://schemas.microsoft.com/office/powerpoint/2010/main" val="164497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
          <p:cNvSpPr txBox="1">
            <a:spLocks noGrp="1"/>
          </p:cNvSpPr>
          <p:nvPr>
            <p:ph type="title"/>
          </p:nvPr>
        </p:nvSpPr>
        <p:spPr>
          <a:xfrm>
            <a:off x="914400" y="528100"/>
            <a:ext cx="16459200" cy="1145400"/>
          </a:xfrm>
          <a:prstGeom prst="rect">
            <a:avLst/>
          </a:prstGeom>
          <a:noFill/>
          <a:ln>
            <a:noFill/>
          </a:ln>
        </p:spPr>
        <p:txBody>
          <a:bodyPr spcFirstLastPara="1" wrap="square" lIns="182850" tIns="182850" rIns="182850" bIns="182850" anchor="t" anchorCtr="0">
            <a:noAutofit/>
          </a:bodyPr>
          <a:lstStyle/>
          <a:p>
            <a:pPr>
              <a:buClr>
                <a:schemeClr val="dk1"/>
              </a:buClr>
              <a:buSzPts val="1100"/>
            </a:pPr>
            <a:r>
              <a:rPr lang="en" dirty="0">
                <a:solidFill>
                  <a:schemeClr val="dk1"/>
                </a:solidFill>
                <a:latin typeface="Poppins Heavy" panose="020B0604020202020204" charset="0"/>
                <a:cs typeface="Poppins Heavy" panose="020B0604020202020204" charset="0"/>
              </a:rPr>
              <a:t>Thành viên nhóm 1</a:t>
            </a:r>
            <a:endParaRPr dirty="0">
              <a:latin typeface="Poppins Heavy" panose="020B0604020202020204" charset="0"/>
              <a:cs typeface="Poppins Heavy" panose="020B0604020202020204" charset="0"/>
            </a:endParaRPr>
          </a:p>
        </p:txBody>
      </p:sp>
      <p:sp>
        <p:nvSpPr>
          <p:cNvPr id="168" name="Google Shape;168;p2"/>
          <p:cNvSpPr/>
          <p:nvPr/>
        </p:nvSpPr>
        <p:spPr>
          <a:xfrm flipH="1">
            <a:off x="4690434" y="6176504"/>
            <a:ext cx="2410200" cy="781200"/>
          </a:xfrm>
          <a:prstGeom prst="roundRect">
            <a:avLst>
              <a:gd name="adj" fmla="val 0"/>
            </a:avLst>
          </a:prstGeom>
          <a:solidFill>
            <a:schemeClr val="accent4"/>
          </a:solidFill>
          <a:ln>
            <a:noFill/>
          </a:ln>
        </p:spPr>
        <p:txBody>
          <a:bodyPr spcFirstLastPara="1" wrap="square" lIns="182850" tIns="182850" rIns="182850" bIns="201150" anchor="ctr" anchorCtr="0">
            <a:noAutofit/>
          </a:bodyPr>
          <a:lstStyle/>
          <a:p>
            <a:pPr algn="ctr" defTabSz="1828800">
              <a:buClr>
                <a:srgbClr val="000000"/>
              </a:buClr>
              <a:buSzPts val="2000"/>
            </a:pPr>
            <a:r>
              <a:rPr lang="en-US" sz="2800" kern="0" dirty="0">
                <a:solidFill>
                  <a:schemeClr val="bg1"/>
                </a:solidFill>
                <a:latin typeface="Lato Bold" panose="020F0502020204030203" charset="0"/>
                <a:ea typeface="Lato Bold" panose="020F0502020204030203" charset="0"/>
                <a:cs typeface="Lato Bold" panose="020F0502020204030203" charset="0"/>
                <a:sym typeface="Arial"/>
              </a:rPr>
              <a:t>20206212</a:t>
            </a:r>
            <a:endParaRPr sz="2800" kern="0" dirty="0">
              <a:solidFill>
                <a:schemeClr val="bg1"/>
              </a:solidFill>
              <a:latin typeface="Lato Bold" panose="020F0502020204030203" charset="0"/>
              <a:ea typeface="Lato Bold" panose="020F0502020204030203" charset="0"/>
              <a:cs typeface="Lato Bold" panose="020F0502020204030203" charset="0"/>
              <a:sym typeface="Arial"/>
            </a:endParaRPr>
          </a:p>
        </p:txBody>
      </p:sp>
      <p:sp>
        <p:nvSpPr>
          <p:cNvPr id="171" name="Google Shape;171;p2"/>
          <p:cNvSpPr/>
          <p:nvPr/>
        </p:nvSpPr>
        <p:spPr>
          <a:xfrm flipH="1">
            <a:off x="8098496" y="6176504"/>
            <a:ext cx="2410200" cy="781200"/>
          </a:xfrm>
          <a:prstGeom prst="roundRect">
            <a:avLst>
              <a:gd name="adj" fmla="val 0"/>
            </a:avLst>
          </a:prstGeom>
          <a:solidFill>
            <a:schemeClr val="accent4">
              <a:lumMod val="75000"/>
            </a:schemeClr>
          </a:solidFill>
          <a:ln>
            <a:noFill/>
          </a:ln>
        </p:spPr>
        <p:txBody>
          <a:bodyPr spcFirstLastPara="1" wrap="square" lIns="182850" tIns="182850" rIns="182850" bIns="201150" anchor="ctr" anchorCtr="0">
            <a:noAutofit/>
          </a:bodyPr>
          <a:lstStyle/>
          <a:p>
            <a:pPr algn="ctr" defTabSz="1828800">
              <a:buClr>
                <a:srgbClr val="000000"/>
              </a:buClr>
              <a:buSzPts val="2000"/>
            </a:pPr>
            <a:r>
              <a:rPr lang="en-US" sz="2800" kern="0" dirty="0">
                <a:solidFill>
                  <a:schemeClr val="bg1"/>
                </a:solidFill>
                <a:latin typeface="Lato Bold" panose="020F0502020204030203" charset="0"/>
                <a:ea typeface="Lato Bold" panose="020F0502020204030203" charset="0"/>
                <a:cs typeface="Lato Bold" panose="020F0502020204030203" charset="0"/>
                <a:sym typeface="Arial"/>
              </a:rPr>
              <a:t>20210317</a:t>
            </a:r>
            <a:endParaRPr sz="2800" kern="0" dirty="0">
              <a:solidFill>
                <a:schemeClr val="bg1"/>
              </a:solidFill>
              <a:latin typeface="Lato Bold" panose="020F0502020204030203" charset="0"/>
              <a:ea typeface="Lato Bold" panose="020F0502020204030203" charset="0"/>
              <a:cs typeface="Lato Bold" panose="020F0502020204030203" charset="0"/>
              <a:sym typeface="Arial"/>
            </a:endParaRPr>
          </a:p>
        </p:txBody>
      </p:sp>
      <p:sp>
        <p:nvSpPr>
          <p:cNvPr id="172" name="Google Shape;172;p2"/>
          <p:cNvSpPr/>
          <p:nvPr/>
        </p:nvSpPr>
        <p:spPr>
          <a:xfrm flipH="1">
            <a:off x="11506558" y="6176504"/>
            <a:ext cx="2410200" cy="781200"/>
          </a:xfrm>
          <a:prstGeom prst="roundRect">
            <a:avLst>
              <a:gd name="adj" fmla="val 0"/>
            </a:avLst>
          </a:prstGeom>
          <a:solidFill>
            <a:schemeClr val="accent4">
              <a:lumMod val="50000"/>
            </a:schemeClr>
          </a:solidFill>
          <a:ln>
            <a:noFill/>
          </a:ln>
        </p:spPr>
        <p:txBody>
          <a:bodyPr spcFirstLastPara="1" wrap="square" lIns="182850" tIns="182850" rIns="182850" bIns="201150" anchor="ctr" anchorCtr="0">
            <a:noAutofit/>
          </a:bodyPr>
          <a:lstStyle/>
          <a:p>
            <a:pPr algn="ctr" defTabSz="1828800">
              <a:buClr>
                <a:srgbClr val="000000"/>
              </a:buClr>
              <a:buSzPts val="2000"/>
            </a:pPr>
            <a:r>
              <a:rPr lang="en-US" sz="2800" kern="0" dirty="0">
                <a:solidFill>
                  <a:schemeClr val="bg1"/>
                </a:solidFill>
                <a:latin typeface="Lato Bold" panose="020F0502020204030203" charset="0"/>
                <a:ea typeface="Lato Bold" panose="020F0502020204030203" charset="0"/>
                <a:cs typeface="Lato Bold" panose="020F0502020204030203" charset="0"/>
                <a:sym typeface="Arial"/>
              </a:rPr>
              <a:t>20210253</a:t>
            </a:r>
            <a:endParaRPr sz="2800" kern="0" dirty="0">
              <a:solidFill>
                <a:schemeClr val="bg1"/>
              </a:solidFill>
              <a:latin typeface="Lato Bold" panose="020F0502020204030203" charset="0"/>
              <a:ea typeface="Lato Bold" panose="020F0502020204030203" charset="0"/>
              <a:cs typeface="Lato Bold" panose="020F0502020204030203" charset="0"/>
              <a:sym typeface="Arial"/>
            </a:endParaRPr>
          </a:p>
        </p:txBody>
      </p:sp>
      <p:sp>
        <p:nvSpPr>
          <p:cNvPr id="179" name="Google Shape;179;p2"/>
          <p:cNvSpPr/>
          <p:nvPr/>
        </p:nvSpPr>
        <p:spPr>
          <a:xfrm>
            <a:off x="4690434" y="3099800"/>
            <a:ext cx="2410200" cy="2410200"/>
          </a:xfrm>
          <a:prstGeom prst="donut">
            <a:avLst>
              <a:gd name="adj" fmla="val 13749"/>
            </a:avLst>
          </a:prstGeom>
          <a:solidFill>
            <a:schemeClr val="accent6"/>
          </a:solidFill>
          <a:ln>
            <a:noFill/>
          </a:ln>
        </p:spPr>
        <p:txBody>
          <a:bodyPr spcFirstLastPara="1" wrap="square" lIns="182850" tIns="182850" rIns="182850" bIns="182850" anchor="ctr" anchorCtr="0">
            <a:noAutofit/>
          </a:bodyPr>
          <a:lstStyle/>
          <a:p>
            <a:pPr defTabSz="1828800">
              <a:buClr>
                <a:srgbClr val="000000"/>
              </a:buClr>
              <a:buSzPts val="1400"/>
            </a:pPr>
            <a:endParaRPr sz="2800" kern="0">
              <a:solidFill>
                <a:srgbClr val="000000"/>
              </a:solidFill>
              <a:latin typeface="Arial"/>
              <a:ea typeface="Arial"/>
              <a:cs typeface="Arial"/>
              <a:sym typeface="Arial"/>
            </a:endParaRPr>
          </a:p>
        </p:txBody>
      </p:sp>
      <p:sp>
        <p:nvSpPr>
          <p:cNvPr id="180" name="Google Shape;180;p2"/>
          <p:cNvSpPr/>
          <p:nvPr/>
        </p:nvSpPr>
        <p:spPr>
          <a:xfrm>
            <a:off x="4690434" y="3099800"/>
            <a:ext cx="2410200" cy="2410200"/>
          </a:xfrm>
          <a:prstGeom prst="blockArc">
            <a:avLst>
              <a:gd name="adj1" fmla="val 16237259"/>
              <a:gd name="adj2" fmla="val 18084575"/>
              <a:gd name="adj3" fmla="val 13902"/>
            </a:avLst>
          </a:prstGeom>
          <a:solidFill>
            <a:srgbClr val="334D8F"/>
          </a:solidFill>
          <a:ln w="9525" cap="flat" cmpd="sng">
            <a:solidFill>
              <a:schemeClr val="accent4"/>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buSzPts val="1400"/>
            </a:pPr>
            <a:endParaRPr sz="2800" kern="0">
              <a:solidFill>
                <a:srgbClr val="000000"/>
              </a:solidFill>
              <a:latin typeface="Arial"/>
              <a:ea typeface="Arial"/>
              <a:cs typeface="Arial"/>
              <a:sym typeface="Arial"/>
            </a:endParaRPr>
          </a:p>
        </p:txBody>
      </p:sp>
      <p:sp>
        <p:nvSpPr>
          <p:cNvPr id="181" name="Google Shape;181;p2"/>
          <p:cNvSpPr/>
          <p:nvPr/>
        </p:nvSpPr>
        <p:spPr>
          <a:xfrm>
            <a:off x="8098496" y="3099800"/>
            <a:ext cx="2410200" cy="2410200"/>
          </a:xfrm>
          <a:prstGeom prst="donut">
            <a:avLst>
              <a:gd name="adj" fmla="val 13749"/>
            </a:avLst>
          </a:prstGeom>
          <a:solidFill>
            <a:schemeClr val="accent6"/>
          </a:solidFill>
          <a:ln>
            <a:noFill/>
          </a:ln>
        </p:spPr>
        <p:txBody>
          <a:bodyPr spcFirstLastPara="1" wrap="square" lIns="182850" tIns="182850" rIns="182850" bIns="182850" anchor="ctr" anchorCtr="0">
            <a:noAutofit/>
          </a:bodyPr>
          <a:lstStyle/>
          <a:p>
            <a:pPr defTabSz="1828800">
              <a:buClr>
                <a:srgbClr val="000000"/>
              </a:buClr>
              <a:buSzPts val="1400"/>
            </a:pPr>
            <a:endParaRPr sz="2800" kern="0">
              <a:solidFill>
                <a:srgbClr val="000000"/>
              </a:solidFill>
              <a:latin typeface="Arial"/>
              <a:ea typeface="Arial"/>
              <a:cs typeface="Arial"/>
              <a:sym typeface="Arial"/>
            </a:endParaRPr>
          </a:p>
        </p:txBody>
      </p:sp>
      <p:sp>
        <p:nvSpPr>
          <p:cNvPr id="182" name="Google Shape;182;p2"/>
          <p:cNvSpPr/>
          <p:nvPr/>
        </p:nvSpPr>
        <p:spPr>
          <a:xfrm>
            <a:off x="8098496" y="3099800"/>
            <a:ext cx="2410200" cy="2410200"/>
          </a:xfrm>
          <a:prstGeom prst="blockArc">
            <a:avLst>
              <a:gd name="adj1" fmla="val 16153913"/>
              <a:gd name="adj2" fmla="val 19534290"/>
              <a:gd name="adj3" fmla="val 13682"/>
            </a:avLst>
          </a:prstGeom>
          <a:solidFill>
            <a:schemeClr val="accent4">
              <a:lumMod val="75000"/>
            </a:schemeClr>
          </a:solidFill>
          <a:ln w="9525" cap="flat" cmpd="sng">
            <a:solidFill>
              <a:schemeClr val="accent3"/>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buSzPts val="1400"/>
            </a:pPr>
            <a:endParaRPr sz="2800" kern="0" dirty="0">
              <a:solidFill>
                <a:srgbClr val="FF0000"/>
              </a:solidFill>
              <a:highlight>
                <a:srgbClr val="00FF00"/>
              </a:highlight>
              <a:latin typeface="Arial"/>
              <a:ea typeface="Arial"/>
              <a:cs typeface="Arial"/>
              <a:sym typeface="Arial"/>
            </a:endParaRPr>
          </a:p>
        </p:txBody>
      </p:sp>
      <p:sp>
        <p:nvSpPr>
          <p:cNvPr id="183" name="Google Shape;183;p2"/>
          <p:cNvSpPr/>
          <p:nvPr/>
        </p:nvSpPr>
        <p:spPr>
          <a:xfrm>
            <a:off x="11506558" y="3099800"/>
            <a:ext cx="2410200" cy="2410200"/>
          </a:xfrm>
          <a:prstGeom prst="donut">
            <a:avLst>
              <a:gd name="adj" fmla="val 13749"/>
            </a:avLst>
          </a:prstGeom>
          <a:solidFill>
            <a:schemeClr val="accent6"/>
          </a:solidFill>
          <a:ln>
            <a:noFill/>
          </a:ln>
        </p:spPr>
        <p:txBody>
          <a:bodyPr spcFirstLastPara="1" wrap="square" lIns="182850" tIns="182850" rIns="182850" bIns="182850" anchor="ctr" anchorCtr="0">
            <a:noAutofit/>
          </a:bodyPr>
          <a:lstStyle/>
          <a:p>
            <a:pPr defTabSz="1828800">
              <a:buClr>
                <a:srgbClr val="000000"/>
              </a:buClr>
              <a:buSzPts val="1400"/>
            </a:pPr>
            <a:endParaRPr sz="2800" kern="0">
              <a:solidFill>
                <a:srgbClr val="000000"/>
              </a:solidFill>
              <a:latin typeface="Arial"/>
              <a:ea typeface="Arial"/>
              <a:cs typeface="Arial"/>
              <a:sym typeface="Arial"/>
            </a:endParaRPr>
          </a:p>
        </p:txBody>
      </p:sp>
      <p:sp>
        <p:nvSpPr>
          <p:cNvPr id="184" name="Google Shape;184;p2"/>
          <p:cNvSpPr/>
          <p:nvPr/>
        </p:nvSpPr>
        <p:spPr>
          <a:xfrm>
            <a:off x="11506558" y="3099800"/>
            <a:ext cx="2410200" cy="2410200"/>
          </a:xfrm>
          <a:prstGeom prst="blockArc">
            <a:avLst>
              <a:gd name="adj1" fmla="val 16154153"/>
              <a:gd name="adj2" fmla="val 1083575"/>
              <a:gd name="adj3" fmla="val 14252"/>
            </a:avLst>
          </a:prstGeom>
          <a:solidFill>
            <a:schemeClr val="accent4">
              <a:lumMod val="50000"/>
            </a:schemeClr>
          </a:solidFill>
          <a:ln w="9525" cap="flat" cmpd="sng">
            <a:solidFill>
              <a:schemeClr val="accent2"/>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buSzPts val="1400"/>
            </a:pPr>
            <a:endParaRPr sz="2800" kern="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39F0D17E-EB2E-58FB-DEAA-72BA1785D14F}"/>
              </a:ext>
            </a:extLst>
          </p:cNvPr>
          <p:cNvPicPr>
            <a:picLocks noChangeAspect="1"/>
          </p:cNvPicPr>
          <p:nvPr/>
        </p:nvPicPr>
        <p:blipFill>
          <a:blip r:embed="rId3"/>
          <a:stretch>
            <a:fillRect/>
          </a:stretch>
        </p:blipFill>
        <p:spPr>
          <a:xfrm>
            <a:off x="8670561" y="3744770"/>
            <a:ext cx="1295400" cy="1079020"/>
          </a:xfrm>
          <a:prstGeom prst="rect">
            <a:avLst/>
          </a:prstGeom>
        </p:spPr>
      </p:pic>
      <p:pic>
        <p:nvPicPr>
          <p:cNvPr id="8" name="Picture 7">
            <a:extLst>
              <a:ext uri="{FF2B5EF4-FFF2-40B4-BE49-F238E27FC236}">
                <a16:creationId xmlns:a16="http://schemas.microsoft.com/office/drawing/2014/main" id="{F6702C37-2011-32C2-870C-BD545A814C6C}"/>
              </a:ext>
            </a:extLst>
          </p:cNvPr>
          <p:cNvPicPr>
            <a:picLocks noChangeAspect="1"/>
          </p:cNvPicPr>
          <p:nvPr/>
        </p:nvPicPr>
        <p:blipFill>
          <a:blip r:embed="rId4"/>
          <a:stretch>
            <a:fillRect/>
          </a:stretch>
        </p:blipFill>
        <p:spPr>
          <a:xfrm>
            <a:off x="12115800" y="3735401"/>
            <a:ext cx="1219200" cy="1185644"/>
          </a:xfrm>
          <a:prstGeom prst="rect">
            <a:avLst/>
          </a:prstGeom>
        </p:spPr>
      </p:pic>
      <p:sp>
        <p:nvSpPr>
          <p:cNvPr id="10" name="Freeform 21">
            <a:extLst>
              <a:ext uri="{FF2B5EF4-FFF2-40B4-BE49-F238E27FC236}">
                <a16:creationId xmlns:a16="http://schemas.microsoft.com/office/drawing/2014/main" id="{313C101E-FCCA-24B3-7030-F53F3EC5AF66}"/>
              </a:ext>
            </a:extLst>
          </p:cNvPr>
          <p:cNvSpPr/>
          <p:nvPr/>
        </p:nvSpPr>
        <p:spPr>
          <a:xfrm>
            <a:off x="5255454" y="3635070"/>
            <a:ext cx="1280160" cy="1188720"/>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 name="TextBox 1">
            <a:extLst>
              <a:ext uri="{FF2B5EF4-FFF2-40B4-BE49-F238E27FC236}">
                <a16:creationId xmlns:a16="http://schemas.microsoft.com/office/drawing/2014/main" id="{53C8ABB8-67E5-5FCA-644C-E71BF71CA122}"/>
              </a:ext>
            </a:extLst>
          </p:cNvPr>
          <p:cNvSpPr txBox="1"/>
          <p:nvPr/>
        </p:nvSpPr>
        <p:spPr>
          <a:xfrm>
            <a:off x="4650642" y="7624208"/>
            <a:ext cx="2489784" cy="1077218"/>
          </a:xfrm>
          <a:prstGeom prst="rect">
            <a:avLst/>
          </a:prstGeom>
          <a:noFill/>
        </p:spPr>
        <p:txBody>
          <a:bodyPr wrap="none" rtlCol="0">
            <a:spAutoFit/>
          </a:bodyPr>
          <a:lstStyle/>
          <a:p>
            <a:pPr algn="ctr"/>
            <a:r>
              <a:rPr lang="en-US" sz="3200" dirty="0" err="1">
                <a:solidFill>
                  <a:srgbClr val="5271FF"/>
                </a:solidFill>
                <a:latin typeface="Lato Italics" panose="020B0604020202020204" charset="0"/>
                <a:ea typeface="Lato Italics" panose="020B0604020202020204" charset="0"/>
                <a:cs typeface="Lato Italics" panose="020B0604020202020204" charset="0"/>
              </a:rPr>
              <a:t>Phạm</a:t>
            </a:r>
            <a:r>
              <a:rPr lang="en-US" sz="3200" dirty="0">
                <a:solidFill>
                  <a:srgbClr val="5271FF"/>
                </a:solidFill>
                <a:latin typeface="Lato Italics" panose="020B0604020202020204" charset="0"/>
                <a:ea typeface="Lato Italics" panose="020B0604020202020204" charset="0"/>
                <a:cs typeface="Lato Italics" panose="020B0604020202020204" charset="0"/>
              </a:rPr>
              <a:t> </a:t>
            </a:r>
            <a:r>
              <a:rPr lang="en-US" sz="3200" dirty="0" err="1">
                <a:solidFill>
                  <a:srgbClr val="5271FF"/>
                </a:solidFill>
                <a:latin typeface="Lato Italics" panose="020B0604020202020204" charset="0"/>
                <a:ea typeface="Lato Italics" panose="020B0604020202020204" charset="0"/>
                <a:cs typeface="Lato Italics" panose="020B0604020202020204" charset="0"/>
              </a:rPr>
              <a:t>Thị</a:t>
            </a:r>
            <a:r>
              <a:rPr lang="en-US" sz="3200" dirty="0">
                <a:solidFill>
                  <a:srgbClr val="5271FF"/>
                </a:solidFill>
                <a:latin typeface="Lato Italics" panose="020B0604020202020204" charset="0"/>
                <a:ea typeface="Lato Italics" panose="020B0604020202020204" charset="0"/>
                <a:cs typeface="Lato Italics" panose="020B0604020202020204" charset="0"/>
              </a:rPr>
              <a:t> </a:t>
            </a:r>
          </a:p>
          <a:p>
            <a:pPr algn="ctr"/>
            <a:r>
              <a:rPr lang="en-US" sz="3200" dirty="0" err="1">
                <a:solidFill>
                  <a:srgbClr val="5271FF"/>
                </a:solidFill>
                <a:latin typeface="Lato Italics" panose="020B0604020202020204" charset="0"/>
                <a:ea typeface="Lato Italics" panose="020B0604020202020204" charset="0"/>
                <a:cs typeface="Lato Italics" panose="020B0604020202020204" charset="0"/>
              </a:rPr>
              <a:t>Phương</a:t>
            </a:r>
            <a:r>
              <a:rPr lang="en-US" sz="3200" dirty="0">
                <a:solidFill>
                  <a:srgbClr val="5271FF"/>
                </a:solidFill>
                <a:latin typeface="Lato Italics" panose="020B0604020202020204" charset="0"/>
                <a:ea typeface="Lato Italics" panose="020B0604020202020204" charset="0"/>
                <a:cs typeface="Lato Italics" panose="020B0604020202020204" charset="0"/>
              </a:rPr>
              <a:t> </a:t>
            </a:r>
            <a:r>
              <a:rPr lang="en-US" sz="3200" dirty="0" err="1">
                <a:solidFill>
                  <a:srgbClr val="5271FF"/>
                </a:solidFill>
                <a:latin typeface="Lato Italics" panose="020B0604020202020204" charset="0"/>
                <a:ea typeface="Lato Italics" panose="020B0604020202020204" charset="0"/>
                <a:cs typeface="Lato Italics" panose="020B0604020202020204" charset="0"/>
              </a:rPr>
              <a:t>Thảo</a:t>
            </a:r>
            <a:endParaRPr lang="en-US" sz="3200" dirty="0">
              <a:solidFill>
                <a:srgbClr val="5271FF"/>
              </a:solidFill>
              <a:latin typeface="Lato Italics" panose="020B0604020202020204" charset="0"/>
              <a:ea typeface="Lato Italics" panose="020B0604020202020204" charset="0"/>
              <a:cs typeface="Lato Italics" panose="020B0604020202020204" charset="0"/>
            </a:endParaRPr>
          </a:p>
        </p:txBody>
      </p:sp>
      <p:sp>
        <p:nvSpPr>
          <p:cNvPr id="3" name="TextBox 2">
            <a:extLst>
              <a:ext uri="{FF2B5EF4-FFF2-40B4-BE49-F238E27FC236}">
                <a16:creationId xmlns:a16="http://schemas.microsoft.com/office/drawing/2014/main" id="{03B7D346-C49C-72F0-ABA9-5952DB1D1F53}"/>
              </a:ext>
            </a:extLst>
          </p:cNvPr>
          <p:cNvSpPr txBox="1"/>
          <p:nvPr/>
        </p:nvSpPr>
        <p:spPr>
          <a:xfrm>
            <a:off x="8290577" y="7624208"/>
            <a:ext cx="2055370" cy="1077218"/>
          </a:xfrm>
          <a:prstGeom prst="rect">
            <a:avLst/>
          </a:prstGeom>
          <a:noFill/>
        </p:spPr>
        <p:txBody>
          <a:bodyPr wrap="none" rtlCol="0">
            <a:spAutoFit/>
          </a:bodyPr>
          <a:lstStyle/>
          <a:p>
            <a:pPr algn="ctr"/>
            <a:r>
              <a:rPr lang="en-US" sz="3200" dirty="0" err="1">
                <a:solidFill>
                  <a:srgbClr val="5271FF"/>
                </a:solidFill>
                <a:latin typeface="Lato Italics" panose="020B0604020202020204" charset="0"/>
                <a:ea typeface="Lato Italics" panose="020B0604020202020204" charset="0"/>
                <a:cs typeface="Lato Italics" panose="020B0604020202020204" charset="0"/>
              </a:rPr>
              <a:t>Trần</a:t>
            </a:r>
            <a:r>
              <a:rPr lang="en-US" sz="3200" dirty="0">
                <a:solidFill>
                  <a:srgbClr val="5271FF"/>
                </a:solidFill>
                <a:latin typeface="Lato Italics" panose="020B0604020202020204" charset="0"/>
                <a:ea typeface="Lato Italics" panose="020B0604020202020204" charset="0"/>
                <a:cs typeface="Lato Italics" panose="020B0604020202020204" charset="0"/>
              </a:rPr>
              <a:t> Minh </a:t>
            </a:r>
          </a:p>
          <a:p>
            <a:pPr algn="ctr"/>
            <a:r>
              <a:rPr lang="en-US" sz="3200" dirty="0" err="1">
                <a:solidFill>
                  <a:srgbClr val="5271FF"/>
                </a:solidFill>
                <a:latin typeface="Lato Italics" panose="020B0604020202020204" charset="0"/>
                <a:ea typeface="Lato Italics" panose="020B0604020202020204" charset="0"/>
                <a:cs typeface="Lato Italics" panose="020B0604020202020204" charset="0"/>
              </a:rPr>
              <a:t>Hạnh</a:t>
            </a:r>
            <a:endParaRPr lang="en-US" sz="3200" dirty="0">
              <a:solidFill>
                <a:srgbClr val="5271FF"/>
              </a:solidFill>
              <a:latin typeface="Lato Italics" panose="020B0604020202020204" charset="0"/>
              <a:ea typeface="Lato Italics" panose="020B0604020202020204" charset="0"/>
              <a:cs typeface="Lato Italics" panose="020B0604020202020204" charset="0"/>
            </a:endParaRPr>
          </a:p>
        </p:txBody>
      </p:sp>
      <p:sp>
        <p:nvSpPr>
          <p:cNvPr id="5" name="TextBox 4">
            <a:extLst>
              <a:ext uri="{FF2B5EF4-FFF2-40B4-BE49-F238E27FC236}">
                <a16:creationId xmlns:a16="http://schemas.microsoft.com/office/drawing/2014/main" id="{9627A968-483A-3AF5-B1D7-06C1CF9545BF}"/>
              </a:ext>
            </a:extLst>
          </p:cNvPr>
          <p:cNvSpPr txBox="1"/>
          <p:nvPr/>
        </p:nvSpPr>
        <p:spPr>
          <a:xfrm>
            <a:off x="11619168" y="7624208"/>
            <a:ext cx="2212465" cy="1077218"/>
          </a:xfrm>
          <a:prstGeom prst="rect">
            <a:avLst/>
          </a:prstGeom>
          <a:noFill/>
        </p:spPr>
        <p:txBody>
          <a:bodyPr wrap="none" rtlCol="0">
            <a:spAutoFit/>
          </a:bodyPr>
          <a:lstStyle/>
          <a:p>
            <a:pPr algn="ctr"/>
            <a:r>
              <a:rPr lang="en-US" sz="3200" dirty="0" err="1">
                <a:solidFill>
                  <a:srgbClr val="5271FF"/>
                </a:solidFill>
                <a:latin typeface="Lato Italics" panose="020B0604020202020204" charset="0"/>
                <a:ea typeface="Lato Italics" panose="020B0604020202020204" charset="0"/>
                <a:cs typeface="Lato Italics" panose="020B0604020202020204" charset="0"/>
              </a:rPr>
              <a:t>Quách</a:t>
            </a:r>
            <a:r>
              <a:rPr lang="en-US" sz="3200" dirty="0">
                <a:solidFill>
                  <a:srgbClr val="5271FF"/>
                </a:solidFill>
                <a:latin typeface="Lato Italics" panose="020B0604020202020204" charset="0"/>
                <a:ea typeface="Lato Italics" panose="020B0604020202020204" charset="0"/>
                <a:cs typeface="Lato Italics" panose="020B0604020202020204" charset="0"/>
              </a:rPr>
              <a:t> </a:t>
            </a:r>
          </a:p>
          <a:p>
            <a:pPr algn="ctr"/>
            <a:r>
              <a:rPr lang="en-US" sz="3200" dirty="0">
                <a:solidFill>
                  <a:srgbClr val="5271FF"/>
                </a:solidFill>
                <a:latin typeface="Lato Italics" panose="020B0604020202020204" charset="0"/>
                <a:ea typeface="Lato Italics" panose="020B0604020202020204" charset="0"/>
                <a:cs typeface="Lato Italics" panose="020B0604020202020204" charset="0"/>
              </a:rPr>
              <a:t>Thái </a:t>
            </a:r>
            <a:r>
              <a:rPr lang="en-US" sz="3200" dirty="0" err="1">
                <a:solidFill>
                  <a:srgbClr val="5271FF"/>
                </a:solidFill>
                <a:latin typeface="Lato Italics" panose="020B0604020202020204" charset="0"/>
                <a:ea typeface="Lato Italics" panose="020B0604020202020204" charset="0"/>
                <a:cs typeface="Lato Italics" panose="020B0604020202020204" charset="0"/>
              </a:rPr>
              <a:t>Dương</a:t>
            </a:r>
            <a:endParaRPr lang="en-US" sz="3200" dirty="0">
              <a:solidFill>
                <a:srgbClr val="5271FF"/>
              </a:solidFill>
              <a:latin typeface="Lato Italics" panose="020B0604020202020204" charset="0"/>
              <a:ea typeface="Lato Italics" panose="020B0604020202020204" charset="0"/>
              <a:cs typeface="Lato Italics"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I.3.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bộ</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18" name="TextBox 17">
            <a:extLst>
              <a:ext uri="{FF2B5EF4-FFF2-40B4-BE49-F238E27FC236}">
                <a16:creationId xmlns:a16="http://schemas.microsoft.com/office/drawing/2014/main" id="{94FB8460-099D-FCFA-1732-0F2C0B66AD9F}"/>
              </a:ext>
            </a:extLst>
          </p:cNvPr>
          <p:cNvSpPr txBox="1"/>
          <p:nvPr/>
        </p:nvSpPr>
        <p:spPr>
          <a:xfrm>
            <a:off x="2133600" y="1790700"/>
            <a:ext cx="15316200" cy="3885231"/>
          </a:xfrm>
          <a:prstGeom prst="rect">
            <a:avLst/>
          </a:prstGeom>
          <a:noFill/>
        </p:spPr>
        <p:txBody>
          <a:bodyPr wrap="square">
            <a:spAutoFit/>
          </a:bodyPr>
          <a:lstStyle/>
          <a:p>
            <a:pPr>
              <a:lnSpc>
                <a:spcPct val="150000"/>
              </a:lnSpc>
            </a:pPr>
            <a:r>
              <a:rPr lang="en-US" sz="2800" dirty="0">
                <a:solidFill>
                  <a:srgbClr val="3C4043"/>
                </a:solidFill>
                <a:latin typeface="Lato Bold" panose="020F0502020204030203" charset="0"/>
                <a:ea typeface="Lato Bold" panose="020F0502020204030203" charset="0"/>
                <a:cs typeface="Lato Bold" panose="020F0502020204030203" charset="0"/>
              </a:rPr>
              <a:t>coupon.csv: </a:t>
            </a:r>
            <a:r>
              <a:rPr lang="en-US" sz="2800" dirty="0" err="1">
                <a:solidFill>
                  <a:srgbClr val="3C4043"/>
                </a:solidFill>
                <a:latin typeface="Lato Bold" panose="020F0502020204030203" charset="0"/>
                <a:ea typeface="Lato Bold" panose="020F0502020204030203" charset="0"/>
                <a:cs typeface="Lato Bold" panose="020F0502020204030203" charset="0"/>
              </a:rPr>
              <a:t>Bảng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này</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liệt</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kê</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tất</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cả</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các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phiếu</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giảm</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giá</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được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gửi</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cho</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khách</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hàng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cũng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như</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các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sản</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phẩm</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mà</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mỗi</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phiếu</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có</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thể</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đổi</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được</a:t>
            </a:r>
            <a:r>
              <a:rPr lang="en-US" sz="2800" dirty="0">
                <a:solidFill>
                  <a:srgbClr val="3C4043"/>
                </a:solidFill>
                <a:latin typeface="Lato Bold" panose="020F0502020204030203" charset="0"/>
                <a:ea typeface="Lato Bold" panose="020F0502020204030203" charset="0"/>
                <a:cs typeface="Lato Bold" panose="020F0502020204030203" charset="0"/>
              </a:rPr>
              <a:t>.</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Kích</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thước</a:t>
            </a:r>
            <a:r>
              <a:rPr lang="en-US" sz="2800" dirty="0">
                <a:solidFill>
                  <a:srgbClr val="3C4043"/>
                </a:solidFill>
                <a:latin typeface="Lato Italics" panose="020B0604020202020204" charset="0"/>
                <a:ea typeface="Lato Italics" panose="020B0604020202020204" charset="0"/>
                <a:cs typeface="Lato Italics" panose="020B0604020202020204" charset="0"/>
              </a:rPr>
              <a:t>: 2.82 MB</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Số</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thuộc</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tính</a:t>
            </a:r>
            <a:r>
              <a:rPr lang="en-US" sz="2800" dirty="0">
                <a:solidFill>
                  <a:srgbClr val="3C4043"/>
                </a:solidFill>
                <a:latin typeface="Lato Italics" panose="020B0604020202020204" charset="0"/>
                <a:ea typeface="Lato Italics" panose="020B0604020202020204" charset="0"/>
                <a:cs typeface="Lato Italics" panose="020B0604020202020204" charset="0"/>
              </a:rPr>
              <a:t>: 3</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chính</a:t>
            </a:r>
            <a:r>
              <a:rPr lang="en-US" sz="2800" dirty="0">
                <a:latin typeface="Lato Italics" panose="020B0604020202020204" charset="0"/>
                <a:ea typeface="Lato Italics" panose="020B0604020202020204" charset="0"/>
                <a:cs typeface="Lato Italics" panose="020B0604020202020204" charset="0"/>
              </a:rPr>
              <a:t>: (CAMPAIGN_ID, PRODUCT_ID)</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ngoại</a:t>
            </a:r>
            <a:r>
              <a:rPr lang="en-US" sz="2800" dirty="0">
                <a:latin typeface="Lato Italics" panose="020B0604020202020204" charset="0"/>
                <a:ea typeface="Lato Italics" panose="020B0604020202020204" charset="0"/>
                <a:cs typeface="Lato Italics" panose="020B0604020202020204" charset="0"/>
              </a:rPr>
              <a:t>: CAMPAIGN_ID, PRODUCT_ID</a:t>
            </a:r>
          </a:p>
        </p:txBody>
      </p:sp>
      <p:pic>
        <p:nvPicPr>
          <p:cNvPr id="5" name="Picture 4">
            <a:extLst>
              <a:ext uri="{FF2B5EF4-FFF2-40B4-BE49-F238E27FC236}">
                <a16:creationId xmlns:a16="http://schemas.microsoft.com/office/drawing/2014/main" id="{35B0D9A0-B0A4-311F-A222-16E2B382BF37}"/>
              </a:ext>
            </a:extLst>
          </p:cNvPr>
          <p:cNvPicPr>
            <a:picLocks noChangeAspect="1"/>
          </p:cNvPicPr>
          <p:nvPr/>
        </p:nvPicPr>
        <p:blipFill>
          <a:blip r:embed="rId2"/>
          <a:stretch>
            <a:fillRect/>
          </a:stretch>
        </p:blipFill>
        <p:spPr>
          <a:xfrm>
            <a:off x="3860652" y="6157243"/>
            <a:ext cx="10566695" cy="3557765"/>
          </a:xfrm>
          <a:prstGeom prst="rect">
            <a:avLst/>
          </a:prstGeom>
        </p:spPr>
      </p:pic>
    </p:spTree>
    <p:extLst>
      <p:ext uri="{BB962C8B-B14F-4D97-AF65-F5344CB8AC3E}">
        <p14:creationId xmlns:p14="http://schemas.microsoft.com/office/powerpoint/2010/main" val="145997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I.3.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bộ</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18" name="TextBox 17">
            <a:extLst>
              <a:ext uri="{FF2B5EF4-FFF2-40B4-BE49-F238E27FC236}">
                <a16:creationId xmlns:a16="http://schemas.microsoft.com/office/drawing/2014/main" id="{94FB8460-099D-FCFA-1732-0F2C0B66AD9F}"/>
              </a:ext>
            </a:extLst>
          </p:cNvPr>
          <p:cNvSpPr txBox="1"/>
          <p:nvPr/>
        </p:nvSpPr>
        <p:spPr>
          <a:xfrm>
            <a:off x="2133600" y="1790700"/>
            <a:ext cx="15392400" cy="3238900"/>
          </a:xfrm>
          <a:prstGeom prst="rect">
            <a:avLst/>
          </a:prstGeom>
          <a:noFill/>
        </p:spPr>
        <p:txBody>
          <a:bodyPr wrap="square">
            <a:spAutoFit/>
          </a:bodyPr>
          <a:lstStyle/>
          <a:p>
            <a:pPr>
              <a:lnSpc>
                <a:spcPct val="150000"/>
              </a:lnSpc>
            </a:pPr>
            <a:r>
              <a:rPr lang="en-US" sz="2800" dirty="0">
                <a:solidFill>
                  <a:srgbClr val="3C4043"/>
                </a:solidFill>
                <a:latin typeface="Lato Bold" panose="020F0502020204030203" charset="0"/>
                <a:ea typeface="Lato Bold" panose="020F0502020204030203" charset="0"/>
                <a:cs typeface="Lato Bold" panose="020F0502020204030203" charset="0"/>
              </a:rPr>
              <a:t>coupon_redempt.csv: </a:t>
            </a:r>
            <a:r>
              <a:rPr lang="en-US" sz="2800" dirty="0" err="1">
                <a:solidFill>
                  <a:srgbClr val="3C4043"/>
                </a:solidFill>
                <a:latin typeface="Lato Bold" panose="020F0502020204030203" charset="0"/>
                <a:ea typeface="Lato Bold" panose="020F0502020204030203" charset="0"/>
                <a:cs typeface="Lato Bold" panose="020F0502020204030203" charset="0"/>
              </a:rPr>
              <a:t>Bảng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này</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xác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định</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các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phiếu</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giảm</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giá</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mà</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mỗi</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hộ</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gia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đình</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đã</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đổi</a:t>
            </a:r>
            <a:r>
              <a:rPr lang="en-US" sz="2800" dirty="0">
                <a:solidFill>
                  <a:srgbClr val="3C4043"/>
                </a:solidFill>
                <a:latin typeface="Lato Bold" panose="020F0502020204030203" charset="0"/>
                <a:ea typeface="Lato Bold" panose="020F0502020204030203" charset="0"/>
                <a:cs typeface="Lato Bold" panose="020F0502020204030203" charset="0"/>
              </a:rPr>
              <a:t>.</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Kích</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thước</a:t>
            </a:r>
            <a:r>
              <a:rPr lang="en-US" sz="2800" dirty="0">
                <a:solidFill>
                  <a:srgbClr val="3C4043"/>
                </a:solidFill>
                <a:latin typeface="Lato Italics" panose="020B0604020202020204" charset="0"/>
                <a:ea typeface="Lato Italics" panose="020B0604020202020204" charset="0"/>
                <a:cs typeface="Lato Italics" panose="020B0604020202020204" charset="0"/>
              </a:rPr>
              <a:t>: 54.11 kB</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Số</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thuộc</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tính</a:t>
            </a:r>
            <a:r>
              <a:rPr lang="en-US" sz="2800" dirty="0">
                <a:solidFill>
                  <a:srgbClr val="3C4043"/>
                </a:solidFill>
                <a:latin typeface="Lato Italics" panose="020B0604020202020204" charset="0"/>
                <a:ea typeface="Lato Italics" panose="020B0604020202020204" charset="0"/>
                <a:cs typeface="Lato Italics" panose="020B0604020202020204" charset="0"/>
              </a:rPr>
              <a:t>: 4</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chính</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household_key</a:t>
            </a:r>
            <a:r>
              <a:rPr lang="en-US" sz="2800" dirty="0">
                <a:latin typeface="Lato Italics" panose="020B0604020202020204" charset="0"/>
                <a:ea typeface="Lato Italics" panose="020B0604020202020204" charset="0"/>
                <a:cs typeface="Lato Italics" panose="020B0604020202020204" charset="0"/>
              </a:rPr>
              <a:t>, CAMPAIGN)</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ngoại</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household_key</a:t>
            </a:r>
            <a:r>
              <a:rPr lang="en-US" sz="2800" dirty="0">
                <a:latin typeface="Lato Italics" panose="020B0604020202020204" charset="0"/>
                <a:ea typeface="Lato Italics" panose="020B0604020202020204" charset="0"/>
                <a:cs typeface="Lato Italics" panose="020B0604020202020204" charset="0"/>
              </a:rPr>
              <a:t>, CAMPAIGN</a:t>
            </a:r>
          </a:p>
        </p:txBody>
      </p:sp>
      <p:pic>
        <p:nvPicPr>
          <p:cNvPr id="5" name="Picture 4">
            <a:extLst>
              <a:ext uri="{FF2B5EF4-FFF2-40B4-BE49-F238E27FC236}">
                <a16:creationId xmlns:a16="http://schemas.microsoft.com/office/drawing/2014/main" id="{8BD2F46A-25D3-D35D-96FC-6715746693F6}"/>
              </a:ext>
            </a:extLst>
          </p:cNvPr>
          <p:cNvPicPr>
            <a:picLocks noChangeAspect="1"/>
          </p:cNvPicPr>
          <p:nvPr/>
        </p:nvPicPr>
        <p:blipFill>
          <a:blip r:embed="rId2"/>
          <a:stretch>
            <a:fillRect/>
          </a:stretch>
        </p:blipFill>
        <p:spPr>
          <a:xfrm>
            <a:off x="1940171" y="6085806"/>
            <a:ext cx="14407657" cy="3629202"/>
          </a:xfrm>
          <a:prstGeom prst="rect">
            <a:avLst/>
          </a:prstGeom>
        </p:spPr>
      </p:pic>
    </p:spTree>
    <p:extLst>
      <p:ext uri="{BB962C8B-B14F-4D97-AF65-F5344CB8AC3E}">
        <p14:creationId xmlns:p14="http://schemas.microsoft.com/office/powerpoint/2010/main" val="3743557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I.3.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bộ</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18" name="TextBox 17">
            <a:extLst>
              <a:ext uri="{FF2B5EF4-FFF2-40B4-BE49-F238E27FC236}">
                <a16:creationId xmlns:a16="http://schemas.microsoft.com/office/drawing/2014/main" id="{94FB8460-099D-FCFA-1732-0F2C0B66AD9F}"/>
              </a:ext>
            </a:extLst>
          </p:cNvPr>
          <p:cNvSpPr txBox="1"/>
          <p:nvPr/>
        </p:nvSpPr>
        <p:spPr>
          <a:xfrm>
            <a:off x="2133600" y="1790700"/>
            <a:ext cx="15316200" cy="1299908"/>
          </a:xfrm>
          <a:prstGeom prst="rect">
            <a:avLst/>
          </a:prstGeom>
          <a:noFill/>
        </p:spPr>
        <p:txBody>
          <a:bodyPr wrap="square">
            <a:spAutoFit/>
          </a:bodyPr>
          <a:lstStyle/>
          <a:p>
            <a:pPr>
              <a:lnSpc>
                <a:spcPct val="150000"/>
              </a:lnSpc>
            </a:pPr>
            <a:r>
              <a:rPr lang="en-US" sz="2800" dirty="0">
                <a:solidFill>
                  <a:srgbClr val="3C4043"/>
                </a:solidFill>
                <a:latin typeface="Lato Bold" panose="020F0502020204030203" charset="0"/>
                <a:ea typeface="Lato Bold" panose="020F0502020204030203" charset="0"/>
                <a:cs typeface="Lato Bold" panose="020F0502020204030203" charset="0"/>
              </a:rPr>
              <a:t>transaction_data.csv: </a:t>
            </a:r>
            <a:r>
              <a:rPr lang="en-US" sz="2800" dirty="0" err="1">
                <a:solidFill>
                  <a:srgbClr val="3C4043"/>
                </a:solidFill>
                <a:latin typeface="Lato Bold" panose="020F0502020204030203" charset="0"/>
                <a:ea typeface="Lato Bold" panose="020F0502020204030203" charset="0"/>
                <a:cs typeface="Lato Bold" panose="020F0502020204030203" charset="0"/>
              </a:rPr>
              <a:t>Chứa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tất</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cả</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các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sản</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phẩm</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được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mua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bởi</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các</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hộ</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gia</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đình</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trong</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khảo</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sát</a:t>
            </a:r>
            <a:r>
              <a:rPr lang="en-US" sz="2800" dirty="0">
                <a:solidFill>
                  <a:srgbClr val="3C4043"/>
                </a:solidFill>
                <a:latin typeface="Lato Bold" panose="020F0502020204030203" charset="0"/>
                <a:ea typeface="Lato Bold" panose="020F0502020204030203" charset="0"/>
                <a:cs typeface="Lato Bold" panose="020F0502020204030203" charset="0"/>
              </a:rPr>
              <a:t> </a:t>
            </a:r>
            <a:r>
              <a:rPr lang="en-US" sz="2800" dirty="0" err="1">
                <a:solidFill>
                  <a:srgbClr val="3C4043"/>
                </a:solidFill>
                <a:latin typeface="Lato Bold" panose="020F0502020204030203" charset="0"/>
                <a:ea typeface="Lato Bold" panose="020F0502020204030203" charset="0"/>
                <a:cs typeface="Lato Bold" panose="020F0502020204030203" charset="0"/>
              </a:rPr>
              <a:t>này</a:t>
            </a:r>
            <a:r>
              <a:rPr lang="en-US" sz="2800" dirty="0">
                <a:solidFill>
                  <a:srgbClr val="3C4043"/>
                </a:solidFill>
                <a:latin typeface="Lato Bold" panose="020F0502020204030203" charset="0"/>
                <a:ea typeface="Lato Bold" panose="020F0502020204030203" charset="0"/>
                <a:cs typeface="Lato Bold" panose="020F0502020204030203" charset="0"/>
              </a:rPr>
              <a:t>.</a:t>
            </a:r>
            <a:endParaRPr lang="en-US" sz="2800" dirty="0">
              <a:latin typeface="Lato Italics" panose="020B0604020202020204" charset="0"/>
              <a:ea typeface="Lato Italics" panose="020B0604020202020204" charset="0"/>
              <a:cs typeface="Lato Italics" panose="020B0604020202020204" charset="0"/>
            </a:endParaRPr>
          </a:p>
        </p:txBody>
      </p:sp>
      <p:pic>
        <p:nvPicPr>
          <p:cNvPr id="5" name="Picture 4">
            <a:extLst>
              <a:ext uri="{FF2B5EF4-FFF2-40B4-BE49-F238E27FC236}">
                <a16:creationId xmlns:a16="http://schemas.microsoft.com/office/drawing/2014/main" id="{D49C2B88-9F2F-60D4-7293-4718E93CFCD9}"/>
              </a:ext>
            </a:extLst>
          </p:cNvPr>
          <p:cNvPicPr>
            <a:picLocks noChangeAspect="1"/>
          </p:cNvPicPr>
          <p:nvPr/>
        </p:nvPicPr>
        <p:blipFill>
          <a:blip r:embed="rId2"/>
          <a:stretch>
            <a:fillRect/>
          </a:stretch>
        </p:blipFill>
        <p:spPr>
          <a:xfrm>
            <a:off x="7295210" y="2586072"/>
            <a:ext cx="10040751" cy="2553056"/>
          </a:xfrm>
          <a:prstGeom prst="rect">
            <a:avLst/>
          </a:prstGeom>
        </p:spPr>
      </p:pic>
      <p:pic>
        <p:nvPicPr>
          <p:cNvPr id="7" name="Picture 6">
            <a:extLst>
              <a:ext uri="{FF2B5EF4-FFF2-40B4-BE49-F238E27FC236}">
                <a16:creationId xmlns:a16="http://schemas.microsoft.com/office/drawing/2014/main" id="{8EB2FB20-3A24-82B9-F685-90B9E5D72E1F}"/>
              </a:ext>
            </a:extLst>
          </p:cNvPr>
          <p:cNvPicPr>
            <a:picLocks noChangeAspect="1"/>
          </p:cNvPicPr>
          <p:nvPr/>
        </p:nvPicPr>
        <p:blipFill>
          <a:blip r:embed="rId3"/>
          <a:stretch>
            <a:fillRect/>
          </a:stretch>
        </p:blipFill>
        <p:spPr>
          <a:xfrm>
            <a:off x="7257104" y="5145041"/>
            <a:ext cx="10078857" cy="2562583"/>
          </a:xfrm>
          <a:prstGeom prst="rect">
            <a:avLst/>
          </a:prstGeom>
        </p:spPr>
      </p:pic>
      <p:pic>
        <p:nvPicPr>
          <p:cNvPr id="13" name="Picture 12">
            <a:extLst>
              <a:ext uri="{FF2B5EF4-FFF2-40B4-BE49-F238E27FC236}">
                <a16:creationId xmlns:a16="http://schemas.microsoft.com/office/drawing/2014/main" id="{5A81EAC7-7219-1A0C-D113-166B92D679CB}"/>
              </a:ext>
            </a:extLst>
          </p:cNvPr>
          <p:cNvPicPr>
            <a:picLocks noChangeAspect="1"/>
          </p:cNvPicPr>
          <p:nvPr/>
        </p:nvPicPr>
        <p:blipFill>
          <a:blip r:embed="rId4"/>
          <a:stretch>
            <a:fillRect/>
          </a:stretch>
        </p:blipFill>
        <p:spPr>
          <a:xfrm>
            <a:off x="1524000" y="7698342"/>
            <a:ext cx="10050278" cy="2553056"/>
          </a:xfrm>
          <a:prstGeom prst="rect">
            <a:avLst/>
          </a:prstGeom>
        </p:spPr>
      </p:pic>
      <p:sp>
        <p:nvSpPr>
          <p:cNvPr id="2" name="TextBox 1">
            <a:extLst>
              <a:ext uri="{FF2B5EF4-FFF2-40B4-BE49-F238E27FC236}">
                <a16:creationId xmlns:a16="http://schemas.microsoft.com/office/drawing/2014/main" id="{8700EAFE-87F0-827D-59F2-2D8FCD781D89}"/>
              </a:ext>
            </a:extLst>
          </p:cNvPr>
          <p:cNvSpPr txBox="1"/>
          <p:nvPr/>
        </p:nvSpPr>
        <p:spPr>
          <a:xfrm>
            <a:off x="2135870" y="3077716"/>
            <a:ext cx="5712730" cy="4401205"/>
          </a:xfrm>
          <a:prstGeom prst="rect">
            <a:avLst/>
          </a:prstGeom>
          <a:noFill/>
        </p:spPr>
        <p:txBody>
          <a:bodyPr wrap="square" rtlCol="0">
            <a:spAutoFit/>
          </a:bodyPr>
          <a:lstStyle/>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Kích</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thước</a:t>
            </a:r>
            <a:r>
              <a:rPr lang="en-US" sz="2800" dirty="0">
                <a:solidFill>
                  <a:srgbClr val="3C4043"/>
                </a:solidFill>
                <a:latin typeface="Lato Italics" panose="020B0604020202020204" charset="0"/>
                <a:ea typeface="Lato Italics" panose="020B0604020202020204" charset="0"/>
                <a:cs typeface="Lato Italics" panose="020B0604020202020204" charset="0"/>
              </a:rPr>
              <a:t>: 141.74 MB</a:t>
            </a:r>
          </a:p>
          <a:p>
            <a:pPr marL="742950" indent="-742950">
              <a:lnSpc>
                <a:spcPct val="150000"/>
              </a:lnSpc>
              <a:buFont typeface="+mj-lt"/>
              <a:buAutoNum type="arabicPeriod"/>
            </a:pPr>
            <a:r>
              <a:rPr lang="en-US" sz="2800" dirty="0" err="1">
                <a:solidFill>
                  <a:srgbClr val="3C4043"/>
                </a:solidFill>
                <a:latin typeface="Lato Italics" panose="020B0604020202020204" charset="0"/>
                <a:ea typeface="Lato Italics" panose="020B0604020202020204" charset="0"/>
                <a:cs typeface="Lato Italics" panose="020B0604020202020204" charset="0"/>
              </a:rPr>
              <a:t>Số</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thuộc</a:t>
            </a:r>
            <a:r>
              <a:rPr lang="en-US" sz="2800" dirty="0">
                <a:solidFill>
                  <a:srgbClr val="3C4043"/>
                </a:solidFill>
                <a:latin typeface="Lato Italics" panose="020B0604020202020204" charset="0"/>
                <a:ea typeface="Lato Italics" panose="020B0604020202020204" charset="0"/>
                <a:cs typeface="Lato Italics" panose="020B0604020202020204" charset="0"/>
              </a:rPr>
              <a:t> </a:t>
            </a:r>
            <a:r>
              <a:rPr lang="en-US" sz="2800" dirty="0" err="1">
                <a:solidFill>
                  <a:srgbClr val="3C4043"/>
                </a:solidFill>
                <a:latin typeface="Lato Italics" panose="020B0604020202020204" charset="0"/>
                <a:ea typeface="Lato Italics" panose="020B0604020202020204" charset="0"/>
                <a:cs typeface="Lato Italics" panose="020B0604020202020204" charset="0"/>
              </a:rPr>
              <a:t>tính</a:t>
            </a:r>
            <a:r>
              <a:rPr lang="en-US" sz="2800" dirty="0">
                <a:solidFill>
                  <a:srgbClr val="3C4043"/>
                </a:solidFill>
                <a:latin typeface="Lato Italics" panose="020B0604020202020204" charset="0"/>
                <a:ea typeface="Lato Italics" panose="020B0604020202020204" charset="0"/>
                <a:cs typeface="Lato Italics" panose="020B0604020202020204" charset="0"/>
              </a:rPr>
              <a:t>: 12</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chính</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household_key</a:t>
            </a:r>
            <a:r>
              <a:rPr lang="en-US" sz="2800" dirty="0">
                <a:latin typeface="Lato Italics" panose="020B0604020202020204" charset="0"/>
                <a:ea typeface="Lato Italics" panose="020B0604020202020204" charset="0"/>
                <a:cs typeface="Lato Italics" panose="020B0604020202020204" charset="0"/>
              </a:rPr>
              <a:t>, PRODUCT_ID)</a:t>
            </a:r>
          </a:p>
          <a:p>
            <a:pPr marL="742950" indent="-742950">
              <a:lnSpc>
                <a:spcPct val="150000"/>
              </a:lnSpc>
              <a:buFont typeface="+mj-lt"/>
              <a:buAutoNum type="arabicPeriod"/>
            </a:pPr>
            <a:r>
              <a:rPr lang="en-US" sz="2800" dirty="0" err="1">
                <a:latin typeface="Lato Italics" panose="020B0604020202020204" charset="0"/>
                <a:ea typeface="Lato Italics" panose="020B0604020202020204" charset="0"/>
                <a:cs typeface="Lato Italics" panose="020B0604020202020204" charset="0"/>
              </a:rPr>
              <a:t>Khóa</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ngoại</a:t>
            </a:r>
            <a:r>
              <a:rPr lang="en-US" sz="2800" dirty="0">
                <a:latin typeface="Lato Italics" panose="020B0604020202020204" charset="0"/>
                <a:ea typeface="Lato Italics" panose="020B0604020202020204" charset="0"/>
                <a:cs typeface="Lato Italics" panose="020B0604020202020204" charset="0"/>
              </a:rPr>
              <a:t>: </a:t>
            </a:r>
            <a:r>
              <a:rPr lang="en-US" sz="2800" dirty="0" err="1">
                <a:latin typeface="Lato Italics" panose="020B0604020202020204" charset="0"/>
                <a:ea typeface="Lato Italics" panose="020B0604020202020204" charset="0"/>
                <a:cs typeface="Lato Italics" panose="020B0604020202020204" charset="0"/>
              </a:rPr>
              <a:t>household_key</a:t>
            </a:r>
            <a:r>
              <a:rPr lang="en-US" sz="2800" dirty="0">
                <a:latin typeface="Lato Italics" panose="020B0604020202020204" charset="0"/>
                <a:ea typeface="Lato Italics" panose="020B0604020202020204" charset="0"/>
                <a:cs typeface="Lato Italics" panose="020B0604020202020204" charset="0"/>
              </a:rPr>
              <a:t>, PRODUCT_ID</a:t>
            </a:r>
          </a:p>
          <a:p>
            <a:endParaRPr lang="en-US" sz="2800" dirty="0"/>
          </a:p>
        </p:txBody>
      </p:sp>
    </p:spTree>
    <p:extLst>
      <p:ext uri="{BB962C8B-B14F-4D97-AF65-F5344CB8AC3E}">
        <p14:creationId xmlns:p14="http://schemas.microsoft.com/office/powerpoint/2010/main" val="316888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I.3.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bộ</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pic>
        <p:nvPicPr>
          <p:cNvPr id="8" name="Picture 7">
            <a:extLst>
              <a:ext uri="{FF2B5EF4-FFF2-40B4-BE49-F238E27FC236}">
                <a16:creationId xmlns:a16="http://schemas.microsoft.com/office/drawing/2014/main" id="{A5ACDBC3-95CD-4DB8-4B76-11EBE62A9118}"/>
              </a:ext>
            </a:extLst>
          </p:cNvPr>
          <p:cNvPicPr>
            <a:picLocks noChangeAspect="1"/>
          </p:cNvPicPr>
          <p:nvPr/>
        </p:nvPicPr>
        <p:blipFill rotWithShape="1">
          <a:blip r:embed="rId2"/>
          <a:srcRect b="49923"/>
          <a:stretch/>
        </p:blipFill>
        <p:spPr>
          <a:xfrm>
            <a:off x="2057400" y="2070839"/>
            <a:ext cx="13759524" cy="7587499"/>
          </a:xfrm>
          <a:prstGeom prst="rect">
            <a:avLst/>
          </a:prstGeom>
        </p:spPr>
      </p:pic>
    </p:spTree>
    <p:extLst>
      <p:ext uri="{BB962C8B-B14F-4D97-AF65-F5344CB8AC3E}">
        <p14:creationId xmlns:p14="http://schemas.microsoft.com/office/powerpoint/2010/main" val="3055296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I.3.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bộ</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pic>
        <p:nvPicPr>
          <p:cNvPr id="14" name="Picture 13">
            <a:extLst>
              <a:ext uri="{FF2B5EF4-FFF2-40B4-BE49-F238E27FC236}">
                <a16:creationId xmlns:a16="http://schemas.microsoft.com/office/drawing/2014/main" id="{71BE86AB-504C-F7D6-9E42-9C1C1F5D1A84}"/>
              </a:ext>
            </a:extLst>
          </p:cNvPr>
          <p:cNvPicPr>
            <a:picLocks noChangeAspect="1"/>
          </p:cNvPicPr>
          <p:nvPr/>
        </p:nvPicPr>
        <p:blipFill rotWithShape="1">
          <a:blip r:embed="rId2"/>
          <a:srcRect t="49923"/>
          <a:stretch/>
        </p:blipFill>
        <p:spPr>
          <a:xfrm>
            <a:off x="2118298" y="2171700"/>
            <a:ext cx="13655102" cy="7529917"/>
          </a:xfrm>
          <a:prstGeom prst="rect">
            <a:avLst/>
          </a:prstGeom>
        </p:spPr>
      </p:pic>
    </p:spTree>
    <p:extLst>
      <p:ext uri="{BB962C8B-B14F-4D97-AF65-F5344CB8AC3E}">
        <p14:creationId xmlns:p14="http://schemas.microsoft.com/office/powerpoint/2010/main" val="3849169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3774187" y="-2947126"/>
            <a:ext cx="914400" cy="7951652"/>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6621198" cy="841512"/>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I.4. Requirement</a:t>
            </a:r>
          </a:p>
        </p:txBody>
      </p:sp>
      <p:sp>
        <p:nvSpPr>
          <p:cNvPr id="5" name="TextBox 4">
            <a:extLst>
              <a:ext uri="{FF2B5EF4-FFF2-40B4-BE49-F238E27FC236}">
                <a16:creationId xmlns:a16="http://schemas.microsoft.com/office/drawing/2014/main" id="{186A8ED1-5448-87C0-8243-568EDD369532}"/>
              </a:ext>
            </a:extLst>
          </p:cNvPr>
          <p:cNvSpPr txBox="1"/>
          <p:nvPr/>
        </p:nvSpPr>
        <p:spPr>
          <a:xfrm>
            <a:off x="1730214" y="2019300"/>
            <a:ext cx="15719586" cy="11616898"/>
          </a:xfrm>
          <a:prstGeom prst="rect">
            <a:avLst/>
          </a:prstGeom>
          <a:noFill/>
        </p:spPr>
        <p:txBody>
          <a:bodyPr wrap="square" numCol="2">
            <a:spAutoFit/>
          </a:bodyPr>
          <a:lstStyle/>
          <a:p>
            <a:pPr rtl="0" fontAlgn="base">
              <a:lnSpc>
                <a:spcPct val="150000"/>
              </a:lnSpc>
              <a:spcBef>
                <a:spcPts val="0"/>
              </a:spcBef>
              <a:spcAft>
                <a:spcPts val="0"/>
              </a:spcAft>
            </a:pP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1.	</a:t>
            </a:r>
            <a:r>
              <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Phân tích chi tiết về doanh thu của cửa hàng</a:t>
            </a:r>
            <a:endPar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thời</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gian</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Theo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khung</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giờ</a:t>
            </a:r>
            <a:endPar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nhãn</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hiệu</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Theo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tuổi</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tác</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và</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đặc</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điểm</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gia</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đình</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tình</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trạng</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hôn</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nhân</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Theo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thu</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nhập</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tình</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trạng</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nhà</a:t>
            </a:r>
            <a:r>
              <a:rPr lang="en-US" sz="3600" dirty="0">
                <a:solidFill>
                  <a:srgbClr val="000000"/>
                </a:solidFill>
                <a:latin typeface="Lato Italics" panose="020B0604020202020204" charset="0"/>
                <a:ea typeface="Lato Italics" panose="020B0604020202020204" charset="0"/>
                <a:cs typeface="Lato Italics" panose="020B0604020202020204" charset="0"/>
              </a:rPr>
              <a:t> ở</a:t>
            </a:r>
          </a:p>
          <a:p>
            <a:pPr marL="571500" indent="-571500" rtl="0" fontAlgn="base">
              <a:lnSpc>
                <a:spcPct val="150000"/>
              </a:lnSpc>
              <a:spcBef>
                <a:spcPts val="0"/>
              </a:spcBef>
              <a:spcAft>
                <a:spcPts val="0"/>
              </a:spcAft>
              <a:buFont typeface="Arial" panose="020B0604020202020204" pitchFamily="34" charset="0"/>
              <a:buChar char="•"/>
            </a:pP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Theo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số</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lượng</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trẻ</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em</a:t>
            </a:r>
            <a:endPar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loại</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chiến</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dịch</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Theo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thời</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gian</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chạy</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chiến</a:t>
            </a: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6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dịch</a:t>
            </a:r>
            <a:endPar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fontAlgn="base">
              <a:lnSpc>
                <a:spcPct val="150000"/>
              </a:lnSpc>
              <a:buFont typeface="Arial" panose="020B0604020202020204" pitchFamily="34" charset="0"/>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Top </a:t>
            </a:r>
            <a:r>
              <a:rPr lang="en-US" sz="3600" dirty="0" err="1">
                <a:solidFill>
                  <a:srgbClr val="000000"/>
                </a:solidFill>
                <a:latin typeface="Lato Italics" panose="020B0604020202020204" charset="0"/>
                <a:ea typeface="Lato Italics" panose="020B0604020202020204" charset="0"/>
                <a:cs typeface="Lato Italics" panose="020B0604020202020204" charset="0"/>
              </a:rPr>
              <a:t>cửa</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hàng</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có</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doanh</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số</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cao</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nhất</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rtl="0" fontAlgn="base">
              <a:lnSpc>
                <a:spcPct val="150000"/>
              </a:lnSpc>
              <a:spcBef>
                <a:spcPts val="0"/>
              </a:spcBef>
              <a:spcAft>
                <a:spcPts val="0"/>
              </a:spcAft>
            </a:pPr>
            <a:br>
              <a:rPr lang="vi-VN" sz="3600" dirty="0">
                <a:latin typeface="Lato" panose="020F0502020204030203" pitchFamily="34" charset="0"/>
                <a:ea typeface="Lato" panose="020F0502020204030203" pitchFamily="34" charset="0"/>
                <a:cs typeface="Lato" panose="020F0502020204030203" pitchFamily="34" charset="0"/>
              </a:rPr>
            </a:br>
            <a:endParaRPr lang="en-US" sz="3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25694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3774187" y="-2947126"/>
            <a:ext cx="914400" cy="7951652"/>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6621198" cy="841512"/>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I.4. Requirement</a:t>
            </a:r>
          </a:p>
        </p:txBody>
      </p:sp>
      <p:sp>
        <p:nvSpPr>
          <p:cNvPr id="5" name="TextBox 4">
            <a:extLst>
              <a:ext uri="{FF2B5EF4-FFF2-40B4-BE49-F238E27FC236}">
                <a16:creationId xmlns:a16="http://schemas.microsoft.com/office/drawing/2014/main" id="{186A8ED1-5448-87C0-8243-568EDD369532}"/>
              </a:ext>
            </a:extLst>
          </p:cNvPr>
          <p:cNvSpPr txBox="1"/>
          <p:nvPr/>
        </p:nvSpPr>
        <p:spPr>
          <a:xfrm>
            <a:off x="1730214" y="2019300"/>
            <a:ext cx="12954000" cy="9090565"/>
          </a:xfrm>
          <a:prstGeom prst="rect">
            <a:avLst/>
          </a:prstGeom>
          <a:noFill/>
        </p:spPr>
        <p:txBody>
          <a:bodyPr wrap="square">
            <a:spAutoFit/>
          </a:bodyPr>
          <a:lstStyle/>
          <a:p>
            <a:pPr rtl="0" fontAlgn="base">
              <a:lnSpc>
                <a:spcPct val="150000"/>
              </a:lnSpc>
              <a:spcBef>
                <a:spcPts val="0"/>
              </a:spcBef>
              <a:spcAft>
                <a:spcPts val="0"/>
              </a:spcAft>
            </a:pP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2.	</a:t>
            </a:r>
            <a:r>
              <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Phân tích về số lượng đơn của cửa hàng</a:t>
            </a:r>
            <a:endPar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ngành</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hàng</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chiến</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dịch</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độ</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tuổi</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thu</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nhập</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thời</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gian</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đặc</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điểm</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gia</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đình</a:t>
            </a:r>
            <a:endPar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rtl="0" fontAlgn="base">
              <a:lnSpc>
                <a:spcPct val="150000"/>
              </a:lnSpc>
              <a:spcBef>
                <a:spcPts val="0"/>
              </a:spcBef>
              <a:spcAft>
                <a:spcPts val="0"/>
              </a:spcAft>
            </a:pPr>
            <a:r>
              <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3.	</a:t>
            </a:r>
            <a:r>
              <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Phân tích về các phiếu giảm giá được áp dụng</a:t>
            </a:r>
            <a:endParaRPr lang="en-US"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nhãn</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hiệu</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chiến</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dịch</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loại</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chiến</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dịch</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và</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thời</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gian</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diễn</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ra</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ngành</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hàng</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600" dirty="0">
                <a:solidFill>
                  <a:srgbClr val="000000"/>
                </a:solidFill>
                <a:latin typeface="Lato Italics" panose="020B0604020202020204" charset="0"/>
                <a:ea typeface="Lato Italics" panose="020B0604020202020204" charset="0"/>
                <a:cs typeface="Lato Italics" panose="020B0604020202020204" charset="0"/>
              </a:rPr>
              <a:t>Theo </a:t>
            </a:r>
            <a:r>
              <a:rPr lang="en-US" sz="3600" dirty="0" err="1">
                <a:solidFill>
                  <a:srgbClr val="000000"/>
                </a:solidFill>
                <a:latin typeface="Lato Italics" panose="020B0604020202020204" charset="0"/>
                <a:ea typeface="Lato Italics" panose="020B0604020202020204" charset="0"/>
                <a:cs typeface="Lato Italics" panose="020B0604020202020204" charset="0"/>
              </a:rPr>
              <a:t>hộ</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gia</a:t>
            </a:r>
            <a:r>
              <a:rPr lang="en-US" sz="3600" dirty="0">
                <a:solidFill>
                  <a:srgbClr val="000000"/>
                </a:solidFill>
                <a:latin typeface="Lato Italics" panose="020B0604020202020204" charset="0"/>
                <a:ea typeface="Lato Italics" panose="020B0604020202020204" charset="0"/>
                <a:cs typeface="Lato Italics" panose="020B0604020202020204" charset="0"/>
              </a:rPr>
              <a:t> </a:t>
            </a:r>
            <a:r>
              <a:rPr lang="en-US" sz="3600" dirty="0" err="1">
                <a:solidFill>
                  <a:srgbClr val="000000"/>
                </a:solidFill>
                <a:latin typeface="Lato Italics" panose="020B0604020202020204" charset="0"/>
                <a:ea typeface="Lato Italics" panose="020B0604020202020204" charset="0"/>
                <a:cs typeface="Lato Italics" panose="020B0604020202020204" charset="0"/>
              </a:rPr>
              <a:t>đình</a:t>
            </a:r>
            <a:endParaRPr lang="en-US" sz="3600" dirty="0">
              <a:solidFill>
                <a:srgbClr val="000000"/>
              </a:solidFill>
              <a:latin typeface="Lato Italics" panose="020B0604020202020204" charset="0"/>
              <a:ea typeface="Lato Italics" panose="020B0604020202020204" charset="0"/>
              <a:cs typeface="Lato Italics" panose="020B0604020202020204" charset="0"/>
            </a:endParaRPr>
          </a:p>
          <a:p>
            <a:pPr rtl="0" fontAlgn="base">
              <a:lnSpc>
                <a:spcPct val="150000"/>
              </a:lnSpc>
              <a:spcBef>
                <a:spcPts val="0"/>
              </a:spcBef>
              <a:spcAft>
                <a:spcPts val="0"/>
              </a:spcAft>
            </a:pPr>
            <a:br>
              <a:rPr lang="vi-VN" sz="3600" dirty="0">
                <a:latin typeface="Lato" panose="020F0502020204030203" pitchFamily="34" charset="0"/>
                <a:ea typeface="Lato" panose="020F0502020204030203" pitchFamily="34" charset="0"/>
                <a:cs typeface="Lato" panose="020F0502020204030203" pitchFamily="34" charset="0"/>
              </a:rPr>
            </a:br>
            <a:endParaRPr lang="en-US" sz="3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46379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74B10-79AC-F535-7CE9-78D93770A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347086" cy="9143999"/>
          </a:xfrm>
          <a:prstGeom prst="rect">
            <a:avLst/>
          </a:prstGeom>
        </p:spPr>
      </p:pic>
      <p:sp>
        <p:nvSpPr>
          <p:cNvPr id="4" name="TextBox 3">
            <a:extLst>
              <a:ext uri="{FF2B5EF4-FFF2-40B4-BE49-F238E27FC236}">
                <a16:creationId xmlns:a16="http://schemas.microsoft.com/office/drawing/2014/main" id="{9EFFB5BB-2022-8A36-AC57-D64C184CF210}"/>
              </a:ext>
            </a:extLst>
          </p:cNvPr>
          <p:cNvSpPr txBox="1"/>
          <p:nvPr/>
        </p:nvSpPr>
        <p:spPr>
          <a:xfrm>
            <a:off x="2055248" y="9098279"/>
            <a:ext cx="14236590" cy="646331"/>
          </a:xfrm>
          <a:prstGeom prst="rect">
            <a:avLst/>
          </a:prstGeom>
          <a:noFill/>
        </p:spPr>
        <p:txBody>
          <a:bodyPr wrap="none" rtlCol="0">
            <a:spAutoFit/>
          </a:bodyPr>
          <a:lstStyle/>
          <a:p>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Sơ</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đồ</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tư</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duy</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mô</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tả</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tổng</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quan</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các</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chủ</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điểm</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phân</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tích</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334D8F"/>
                </a:solidFill>
                <a:latin typeface="Lato" panose="020F0502020204030203" pitchFamily="34" charset="0"/>
                <a:ea typeface="Lato" panose="020F0502020204030203" pitchFamily="34" charset="0"/>
                <a:cs typeface="Lato" panose="020F0502020204030203" pitchFamily="34" charset="0"/>
              </a:rPr>
              <a:t>của</a:t>
            </a:r>
            <a:r>
              <a:rPr lang="en-US" sz="3600" b="1" dirty="0">
                <a:solidFill>
                  <a:srgbClr val="334D8F"/>
                </a:solidFill>
                <a:latin typeface="Lato" panose="020F0502020204030203" pitchFamily="34" charset="0"/>
                <a:ea typeface="Lato" panose="020F0502020204030203" pitchFamily="34" charset="0"/>
                <a:cs typeface="Lato" panose="020F0502020204030203" pitchFamily="34" charset="0"/>
              </a:rPr>
              <a:t> Retail Sales</a:t>
            </a:r>
          </a:p>
        </p:txBody>
      </p:sp>
    </p:spTree>
    <p:extLst>
      <p:ext uri="{BB962C8B-B14F-4D97-AF65-F5344CB8AC3E}">
        <p14:creationId xmlns:p14="http://schemas.microsoft.com/office/powerpoint/2010/main" val="2518171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I.5. ER Diagram</a:t>
            </a:r>
          </a:p>
        </p:txBody>
      </p:sp>
      <p:pic>
        <p:nvPicPr>
          <p:cNvPr id="3078" name="Picture 6">
            <a:extLst>
              <a:ext uri="{FF2B5EF4-FFF2-40B4-BE49-F238E27FC236}">
                <a16:creationId xmlns:a16="http://schemas.microsoft.com/office/drawing/2014/main" id="{0545BD4C-FDB4-777B-72A1-630D804D4E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371409"/>
            <a:ext cx="15163800" cy="902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459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I.5. ER Diagram</a:t>
            </a:r>
          </a:p>
        </p:txBody>
      </p:sp>
      <p:pic>
        <p:nvPicPr>
          <p:cNvPr id="7170" name="Picture 2">
            <a:extLst>
              <a:ext uri="{FF2B5EF4-FFF2-40B4-BE49-F238E27FC236}">
                <a16:creationId xmlns:a16="http://schemas.microsoft.com/office/drawing/2014/main" id="{6A83C3C7-7A88-E3E5-3EE6-B31CE16B58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086" y="2418544"/>
            <a:ext cx="16334227" cy="693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38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5385959" y="1860459"/>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5742560" y="221706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a:grpSpLocks noChangeAspect="1"/>
          </p:cNvGrpSpPr>
          <p:nvPr/>
        </p:nvGrpSpPr>
        <p:grpSpPr>
          <a:xfrm>
            <a:off x="13677280" y="1955378"/>
            <a:ext cx="3963020" cy="5276243"/>
            <a:chOff x="0" y="0"/>
            <a:chExt cx="3663950" cy="4878070"/>
          </a:xfrm>
        </p:grpSpPr>
        <p:sp>
          <p:nvSpPr>
            <p:cNvPr id="13" name="Freeform 1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0291" r="-50291"/>
              </a:stretch>
            </a:blipFill>
          </p:spPr>
        </p:sp>
        <p:sp>
          <p:nvSpPr>
            <p:cNvPr id="14" name="Freeform 1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5" name="Group 15"/>
          <p:cNvGrpSpPr>
            <a:grpSpLocks noChangeAspect="1"/>
          </p:cNvGrpSpPr>
          <p:nvPr/>
        </p:nvGrpSpPr>
        <p:grpSpPr>
          <a:xfrm>
            <a:off x="11836892" y="3055379"/>
            <a:ext cx="3963020" cy="5276243"/>
            <a:chOff x="0" y="0"/>
            <a:chExt cx="3663950" cy="4878070"/>
          </a:xfrm>
        </p:grpSpPr>
        <p:sp>
          <p:nvSpPr>
            <p:cNvPr id="16" name="Freeform 16"/>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55671" r="-44910"/>
              </a:stretch>
            </a:blipFill>
          </p:spPr>
        </p:sp>
        <p:sp>
          <p:nvSpPr>
            <p:cNvPr id="17" name="Freeform 17"/>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8" name="Group 18"/>
          <p:cNvGrpSpPr/>
          <p:nvPr/>
        </p:nvGrpSpPr>
        <p:grpSpPr>
          <a:xfrm rot="-5400000">
            <a:off x="568482" y="1960670"/>
            <a:ext cx="829509" cy="1966473"/>
            <a:chOff x="0" y="0"/>
            <a:chExt cx="2354580" cy="5581882"/>
          </a:xfrm>
        </p:grpSpPr>
        <p:sp>
          <p:nvSpPr>
            <p:cNvPr id="19" name="Freeform 19"/>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0" name="Group 20"/>
          <p:cNvGrpSpPr/>
          <p:nvPr/>
        </p:nvGrpSpPr>
        <p:grpSpPr>
          <a:xfrm rot="-5400000">
            <a:off x="4980926" y="-2587876"/>
            <a:ext cx="1629197" cy="7951652"/>
            <a:chOff x="0" y="0"/>
            <a:chExt cx="2354580" cy="11492046"/>
          </a:xfrm>
        </p:grpSpPr>
        <p:sp>
          <p:nvSpPr>
            <p:cNvPr id="21" name="Freeform 21"/>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id="22" name="Group 22"/>
          <p:cNvGrpSpPr/>
          <p:nvPr/>
        </p:nvGrpSpPr>
        <p:grpSpPr>
          <a:xfrm rot="-5400000">
            <a:off x="568482" y="3315449"/>
            <a:ext cx="829509" cy="1966473"/>
            <a:chOff x="0" y="0"/>
            <a:chExt cx="2354580" cy="5581882"/>
          </a:xfrm>
        </p:grpSpPr>
        <p:sp>
          <p:nvSpPr>
            <p:cNvPr id="23" name="Freeform 2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4" name="Group 24"/>
          <p:cNvGrpSpPr/>
          <p:nvPr/>
        </p:nvGrpSpPr>
        <p:grpSpPr>
          <a:xfrm rot="-5400000">
            <a:off x="568482" y="4670229"/>
            <a:ext cx="829509" cy="1966473"/>
            <a:chOff x="0" y="0"/>
            <a:chExt cx="2354580" cy="5581882"/>
          </a:xfrm>
        </p:grpSpPr>
        <p:sp>
          <p:nvSpPr>
            <p:cNvPr id="25" name="Freeform 25"/>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9" name="TextBox 29"/>
          <p:cNvSpPr txBox="1"/>
          <p:nvPr/>
        </p:nvSpPr>
        <p:spPr>
          <a:xfrm>
            <a:off x="2428018" y="2648681"/>
            <a:ext cx="8926205" cy="485902"/>
          </a:xfrm>
          <a:prstGeom prst="rect">
            <a:avLst/>
          </a:prstGeom>
        </p:spPr>
        <p:txBody>
          <a:bodyPr lIns="0" tIns="0" rIns="0" bIns="0" rtlCol="0" anchor="t">
            <a:spAutoFit/>
          </a:bodyPr>
          <a:lstStyle/>
          <a:p>
            <a:pPr>
              <a:lnSpc>
                <a:spcPts val="4200"/>
              </a:lnSpc>
            </a:pPr>
            <a:r>
              <a:rPr lang="en-US" sz="3000" spc="300" dirty="0">
                <a:solidFill>
                  <a:srgbClr val="2B4A9D"/>
                </a:solidFill>
                <a:latin typeface="Lato Bold"/>
              </a:rPr>
              <a:t>TỔNG QUAN BỘ DỮ LIỆU</a:t>
            </a:r>
          </a:p>
        </p:txBody>
      </p:sp>
      <p:sp>
        <p:nvSpPr>
          <p:cNvPr id="30" name="TextBox 30"/>
          <p:cNvSpPr txBox="1"/>
          <p:nvPr/>
        </p:nvSpPr>
        <p:spPr>
          <a:xfrm>
            <a:off x="685800" y="2648681"/>
            <a:ext cx="487056" cy="523775"/>
          </a:xfrm>
          <a:prstGeom prst="rect">
            <a:avLst/>
          </a:prstGeom>
        </p:spPr>
        <p:txBody>
          <a:bodyPr lIns="0" tIns="0" rIns="0" bIns="0" rtlCol="0" anchor="t">
            <a:spAutoFit/>
          </a:bodyPr>
          <a:lstStyle/>
          <a:p>
            <a:pPr algn="ctr">
              <a:lnSpc>
                <a:spcPts val="4200"/>
              </a:lnSpc>
            </a:pPr>
            <a:r>
              <a:rPr lang="en-US" sz="3000" spc="300" dirty="0">
                <a:solidFill>
                  <a:srgbClr val="FFFFFF"/>
                </a:solidFill>
                <a:latin typeface="Lato Bold"/>
              </a:rPr>
              <a:t>1</a:t>
            </a:r>
          </a:p>
        </p:txBody>
      </p:sp>
      <p:sp>
        <p:nvSpPr>
          <p:cNvPr id="31" name="TextBox 31"/>
          <p:cNvSpPr txBox="1"/>
          <p:nvPr/>
        </p:nvSpPr>
        <p:spPr>
          <a:xfrm>
            <a:off x="685800" y="4003461"/>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2</a:t>
            </a:r>
          </a:p>
        </p:txBody>
      </p:sp>
      <p:sp>
        <p:nvSpPr>
          <p:cNvPr id="32" name="TextBox 32"/>
          <p:cNvSpPr txBox="1"/>
          <p:nvPr/>
        </p:nvSpPr>
        <p:spPr>
          <a:xfrm>
            <a:off x="685800" y="5358241"/>
            <a:ext cx="487056" cy="523775"/>
          </a:xfrm>
          <a:prstGeom prst="rect">
            <a:avLst/>
          </a:prstGeom>
        </p:spPr>
        <p:txBody>
          <a:bodyPr lIns="0" tIns="0" rIns="0" bIns="0" rtlCol="0" anchor="t">
            <a:spAutoFit/>
          </a:bodyPr>
          <a:lstStyle/>
          <a:p>
            <a:pPr algn="ctr">
              <a:lnSpc>
                <a:spcPts val="4200"/>
              </a:lnSpc>
            </a:pPr>
            <a:r>
              <a:rPr lang="en-US" sz="3000" spc="300" dirty="0">
                <a:solidFill>
                  <a:srgbClr val="FFFFFF"/>
                </a:solidFill>
                <a:latin typeface="Lato Bold"/>
              </a:rPr>
              <a:t>3</a:t>
            </a:r>
          </a:p>
        </p:txBody>
      </p:sp>
      <p:sp>
        <p:nvSpPr>
          <p:cNvPr id="33" name="TextBox 33"/>
          <p:cNvSpPr txBox="1"/>
          <p:nvPr/>
        </p:nvSpPr>
        <p:spPr>
          <a:xfrm>
            <a:off x="2428018" y="4003461"/>
            <a:ext cx="8926205" cy="485902"/>
          </a:xfrm>
          <a:prstGeom prst="rect">
            <a:avLst/>
          </a:prstGeom>
        </p:spPr>
        <p:txBody>
          <a:bodyPr lIns="0" tIns="0" rIns="0" bIns="0" rtlCol="0" anchor="t">
            <a:spAutoFit/>
          </a:bodyPr>
          <a:lstStyle/>
          <a:p>
            <a:pPr>
              <a:lnSpc>
                <a:spcPts val="4200"/>
              </a:lnSpc>
            </a:pPr>
            <a:r>
              <a:rPr lang="en-US" sz="3000" spc="300" dirty="0">
                <a:solidFill>
                  <a:srgbClr val="2B4A9D"/>
                </a:solidFill>
                <a:latin typeface="Lato Bold"/>
              </a:rPr>
              <a:t>PHÂN TÍCH VÀ THIẾT KẾ KHO DỮ LIỆU</a:t>
            </a:r>
          </a:p>
        </p:txBody>
      </p:sp>
      <p:sp>
        <p:nvSpPr>
          <p:cNvPr id="34" name="TextBox 34"/>
          <p:cNvSpPr txBox="1"/>
          <p:nvPr/>
        </p:nvSpPr>
        <p:spPr>
          <a:xfrm>
            <a:off x="2428018" y="5358241"/>
            <a:ext cx="8926205" cy="1024511"/>
          </a:xfrm>
          <a:prstGeom prst="rect">
            <a:avLst/>
          </a:prstGeom>
        </p:spPr>
        <p:txBody>
          <a:bodyPr lIns="0" tIns="0" rIns="0" bIns="0" rtlCol="0" anchor="t">
            <a:spAutoFit/>
          </a:bodyPr>
          <a:lstStyle/>
          <a:p>
            <a:pPr>
              <a:lnSpc>
                <a:spcPts val="4200"/>
              </a:lnSpc>
            </a:pPr>
            <a:r>
              <a:rPr lang="en-US" sz="3000" spc="300" dirty="0">
                <a:solidFill>
                  <a:srgbClr val="2B4A9D"/>
                </a:solidFill>
                <a:latin typeface="Lato Bold" panose="020F0502020204030203" charset="0"/>
                <a:ea typeface="Lato Bold" panose="020F0502020204030203" charset="0"/>
                <a:cs typeface="Lato Bold" panose="020F0502020204030203" charset="0"/>
              </a:rPr>
              <a:t>XÂY DỰNG DASHBOARD VÀ PHÂN TÍCH DỮ LIỆU</a:t>
            </a:r>
          </a:p>
        </p:txBody>
      </p:sp>
      <p:sp>
        <p:nvSpPr>
          <p:cNvPr id="35" name="TextBox 35"/>
          <p:cNvSpPr txBox="1"/>
          <p:nvPr/>
        </p:nvSpPr>
        <p:spPr>
          <a:xfrm>
            <a:off x="2123218" y="959422"/>
            <a:ext cx="7020782" cy="953403"/>
          </a:xfrm>
          <a:prstGeom prst="rect">
            <a:avLst/>
          </a:prstGeom>
        </p:spPr>
        <p:txBody>
          <a:bodyPr lIns="0" tIns="0" rIns="0" bIns="0" rtlCol="0" anchor="t">
            <a:spAutoFit/>
          </a:bodyPr>
          <a:lstStyle/>
          <a:p>
            <a:pPr algn="ctr">
              <a:lnSpc>
                <a:spcPts val="7349"/>
              </a:lnSpc>
            </a:pPr>
            <a:r>
              <a:rPr lang="en-US" sz="7200" spc="349" dirty="0">
                <a:solidFill>
                  <a:srgbClr val="FFFFFF"/>
                </a:solidFill>
                <a:latin typeface="Segoe UI Black" panose="020B0A02040204020203" pitchFamily="34" charset="0"/>
                <a:ea typeface="Segoe UI Black" panose="020B0A02040204020203" pitchFamily="34" charset="0"/>
              </a:rPr>
              <a:t>MỤC LỤC</a:t>
            </a:r>
          </a:p>
        </p:txBody>
      </p:sp>
      <p:grpSp>
        <p:nvGrpSpPr>
          <p:cNvPr id="36" name="Group 24">
            <a:extLst>
              <a:ext uri="{FF2B5EF4-FFF2-40B4-BE49-F238E27FC236}">
                <a16:creationId xmlns:a16="http://schemas.microsoft.com/office/drawing/2014/main" id="{AE3AD068-0165-DE85-8F04-1A641A2DD58B}"/>
              </a:ext>
            </a:extLst>
          </p:cNvPr>
          <p:cNvGrpSpPr/>
          <p:nvPr/>
        </p:nvGrpSpPr>
        <p:grpSpPr>
          <a:xfrm rot="-5400000">
            <a:off x="568482" y="6031353"/>
            <a:ext cx="829509" cy="1966473"/>
            <a:chOff x="0" y="0"/>
            <a:chExt cx="2354580" cy="5581882"/>
          </a:xfrm>
        </p:grpSpPr>
        <p:sp>
          <p:nvSpPr>
            <p:cNvPr id="37" name="Freeform 25">
              <a:extLst>
                <a:ext uri="{FF2B5EF4-FFF2-40B4-BE49-F238E27FC236}">
                  <a16:creationId xmlns:a16="http://schemas.microsoft.com/office/drawing/2014/main" id="{886B75E6-6BC0-5EBB-6E64-1AAEDB12B9E8}"/>
                </a:ext>
              </a:extLst>
            </p:cNvPr>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38" name="TextBox 32">
            <a:extLst>
              <a:ext uri="{FF2B5EF4-FFF2-40B4-BE49-F238E27FC236}">
                <a16:creationId xmlns:a16="http://schemas.microsoft.com/office/drawing/2014/main" id="{CCA30AF7-622B-217A-7553-0DD0281F2E35}"/>
              </a:ext>
            </a:extLst>
          </p:cNvPr>
          <p:cNvSpPr txBox="1"/>
          <p:nvPr/>
        </p:nvSpPr>
        <p:spPr>
          <a:xfrm>
            <a:off x="685800" y="6719365"/>
            <a:ext cx="487056" cy="485902"/>
          </a:xfrm>
          <a:prstGeom prst="rect">
            <a:avLst/>
          </a:prstGeom>
        </p:spPr>
        <p:txBody>
          <a:bodyPr lIns="0" tIns="0" rIns="0" bIns="0" rtlCol="0" anchor="t">
            <a:spAutoFit/>
          </a:bodyPr>
          <a:lstStyle/>
          <a:p>
            <a:pPr algn="ctr">
              <a:lnSpc>
                <a:spcPts val="4200"/>
              </a:lnSpc>
            </a:pPr>
            <a:r>
              <a:rPr lang="en-US" sz="3000" spc="300" dirty="0">
                <a:solidFill>
                  <a:srgbClr val="FFFFFF"/>
                </a:solidFill>
                <a:latin typeface="Lato Bold"/>
              </a:rPr>
              <a:t>4</a:t>
            </a:r>
          </a:p>
        </p:txBody>
      </p:sp>
      <p:sp>
        <p:nvSpPr>
          <p:cNvPr id="39" name="TextBox 34">
            <a:extLst>
              <a:ext uri="{FF2B5EF4-FFF2-40B4-BE49-F238E27FC236}">
                <a16:creationId xmlns:a16="http://schemas.microsoft.com/office/drawing/2014/main" id="{89566CF4-73F7-76A5-8723-3684CB7DCAC3}"/>
              </a:ext>
            </a:extLst>
          </p:cNvPr>
          <p:cNvSpPr txBox="1"/>
          <p:nvPr/>
        </p:nvSpPr>
        <p:spPr>
          <a:xfrm>
            <a:off x="2428018" y="6719365"/>
            <a:ext cx="8926205" cy="1563120"/>
          </a:xfrm>
          <a:prstGeom prst="rect">
            <a:avLst/>
          </a:prstGeom>
        </p:spPr>
        <p:txBody>
          <a:bodyPr lIns="0" tIns="0" rIns="0" bIns="0" rtlCol="0" anchor="t">
            <a:spAutoFit/>
          </a:bodyPr>
          <a:lstStyle/>
          <a:p>
            <a:pPr>
              <a:lnSpc>
                <a:spcPts val="4200"/>
              </a:lnSpc>
            </a:pPr>
            <a:r>
              <a:rPr lang="en-US" sz="3000" spc="300" dirty="0">
                <a:solidFill>
                  <a:srgbClr val="2B4A9D"/>
                </a:solidFill>
                <a:latin typeface="Lato Bold" panose="020F0502020204030203" charset="0"/>
                <a:ea typeface="Lato Bold" panose="020F0502020204030203" charset="0"/>
                <a:cs typeface="Lato Bold" panose="020F0502020204030203" charset="0"/>
              </a:rPr>
              <a:t>XÂY DỰNG MÔ HÌNH MACHINE LEARNING DỰ ĐOÁN TỈ LỆ RỜI BỎ CỦA KHÁCH HÀNG VỚI XGBOOST</a:t>
            </a:r>
          </a:p>
        </p:txBody>
      </p:sp>
      <p:grpSp>
        <p:nvGrpSpPr>
          <p:cNvPr id="40" name="Group 24">
            <a:extLst>
              <a:ext uri="{FF2B5EF4-FFF2-40B4-BE49-F238E27FC236}">
                <a16:creationId xmlns:a16="http://schemas.microsoft.com/office/drawing/2014/main" id="{FD0E4620-2131-E32B-6333-902B36EABA41}"/>
              </a:ext>
            </a:extLst>
          </p:cNvPr>
          <p:cNvGrpSpPr/>
          <p:nvPr/>
        </p:nvGrpSpPr>
        <p:grpSpPr>
          <a:xfrm rot="-5400000">
            <a:off x="568483" y="8045504"/>
            <a:ext cx="829509" cy="1966473"/>
            <a:chOff x="0" y="0"/>
            <a:chExt cx="2354580" cy="5581882"/>
          </a:xfrm>
        </p:grpSpPr>
        <p:sp>
          <p:nvSpPr>
            <p:cNvPr id="41" name="Freeform 25">
              <a:extLst>
                <a:ext uri="{FF2B5EF4-FFF2-40B4-BE49-F238E27FC236}">
                  <a16:creationId xmlns:a16="http://schemas.microsoft.com/office/drawing/2014/main" id="{A8C218EA-466A-AAA6-ED77-01E368CE63A8}"/>
                </a:ext>
              </a:extLst>
            </p:cNvPr>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42" name="TextBox 32">
            <a:extLst>
              <a:ext uri="{FF2B5EF4-FFF2-40B4-BE49-F238E27FC236}">
                <a16:creationId xmlns:a16="http://schemas.microsoft.com/office/drawing/2014/main" id="{760A3512-9C26-9808-EA02-572306855373}"/>
              </a:ext>
            </a:extLst>
          </p:cNvPr>
          <p:cNvSpPr txBox="1"/>
          <p:nvPr/>
        </p:nvSpPr>
        <p:spPr>
          <a:xfrm>
            <a:off x="685801" y="8733516"/>
            <a:ext cx="487056" cy="485902"/>
          </a:xfrm>
          <a:prstGeom prst="rect">
            <a:avLst/>
          </a:prstGeom>
        </p:spPr>
        <p:txBody>
          <a:bodyPr lIns="0" tIns="0" rIns="0" bIns="0" rtlCol="0" anchor="t">
            <a:spAutoFit/>
          </a:bodyPr>
          <a:lstStyle/>
          <a:p>
            <a:pPr algn="ctr">
              <a:lnSpc>
                <a:spcPts val="4200"/>
              </a:lnSpc>
            </a:pPr>
            <a:r>
              <a:rPr lang="en-US" sz="3000" spc="300" dirty="0">
                <a:solidFill>
                  <a:srgbClr val="FFFFFF"/>
                </a:solidFill>
                <a:latin typeface="Lato Bold"/>
              </a:rPr>
              <a:t>5</a:t>
            </a:r>
          </a:p>
        </p:txBody>
      </p:sp>
      <p:sp>
        <p:nvSpPr>
          <p:cNvPr id="43" name="TextBox 34">
            <a:extLst>
              <a:ext uri="{FF2B5EF4-FFF2-40B4-BE49-F238E27FC236}">
                <a16:creationId xmlns:a16="http://schemas.microsoft.com/office/drawing/2014/main" id="{70384B5C-F41D-12F1-033E-BB43FDEA917F}"/>
              </a:ext>
            </a:extLst>
          </p:cNvPr>
          <p:cNvSpPr txBox="1"/>
          <p:nvPr/>
        </p:nvSpPr>
        <p:spPr>
          <a:xfrm>
            <a:off x="2428019" y="8733516"/>
            <a:ext cx="8926205" cy="485902"/>
          </a:xfrm>
          <a:prstGeom prst="rect">
            <a:avLst/>
          </a:prstGeom>
        </p:spPr>
        <p:txBody>
          <a:bodyPr lIns="0" tIns="0" rIns="0" bIns="0" rtlCol="0" anchor="t">
            <a:spAutoFit/>
          </a:bodyPr>
          <a:lstStyle/>
          <a:p>
            <a:pPr>
              <a:lnSpc>
                <a:spcPts val="4200"/>
              </a:lnSpc>
            </a:pPr>
            <a:r>
              <a:rPr lang="en-US" sz="3000" spc="300" dirty="0">
                <a:solidFill>
                  <a:srgbClr val="2B4A9D"/>
                </a:solidFill>
                <a:latin typeface="Lato Bold" panose="020F0502020204030203" charset="0"/>
                <a:ea typeface="Lato Bold" panose="020F0502020204030203" charset="0"/>
                <a:cs typeface="Lato Bold" panose="020F0502020204030203" charset="0"/>
              </a:rPr>
              <a:t>TỔNG KẾT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I.5. EER Diagram</a:t>
            </a:r>
          </a:p>
        </p:txBody>
      </p:sp>
      <p:pic>
        <p:nvPicPr>
          <p:cNvPr id="2056" name="Picture 8">
            <a:extLst>
              <a:ext uri="{FF2B5EF4-FFF2-40B4-BE49-F238E27FC236}">
                <a16:creationId xmlns:a16="http://schemas.microsoft.com/office/drawing/2014/main" id="{29C06DFA-0BA2-2312-E218-9EE8B08114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4729" y="1181100"/>
            <a:ext cx="16368023" cy="907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53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I.5. EER Diagram</a:t>
            </a:r>
          </a:p>
        </p:txBody>
      </p:sp>
      <p:pic>
        <p:nvPicPr>
          <p:cNvPr id="2054" name="Picture 6">
            <a:extLst>
              <a:ext uri="{FF2B5EF4-FFF2-40B4-BE49-F238E27FC236}">
                <a16:creationId xmlns:a16="http://schemas.microsoft.com/office/drawing/2014/main" id="{6BECF0C6-F334-556E-EB45-80893B1747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150768"/>
            <a:ext cx="16450998" cy="912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60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5804681" y="-4977620"/>
            <a:ext cx="914400" cy="120126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12693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I.6. </a:t>
            </a:r>
            <a:r>
              <a:rPr lang="en-US" sz="4400" spc="349" dirty="0" err="1">
                <a:solidFill>
                  <a:srgbClr val="FFFFFF"/>
                </a:solidFill>
                <a:latin typeface="Lato Bold" panose="020F0502020204030203" charset="0"/>
                <a:ea typeface="Lato Bold" panose="020F0502020204030203" charset="0"/>
                <a:cs typeface="Lato Bold" panose="020F0502020204030203" charset="0"/>
              </a:rPr>
              <a:t>Tần</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suất</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cập</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nhật</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pic>
        <p:nvPicPr>
          <p:cNvPr id="5" name="Picture 4">
            <a:extLst>
              <a:ext uri="{FF2B5EF4-FFF2-40B4-BE49-F238E27FC236}">
                <a16:creationId xmlns:a16="http://schemas.microsoft.com/office/drawing/2014/main" id="{78F8A0D5-A846-44AB-16F4-1F47A791E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790700"/>
            <a:ext cx="15921670" cy="7309564"/>
          </a:xfrm>
          <a:prstGeom prst="rect">
            <a:avLst/>
          </a:prstGeom>
        </p:spPr>
      </p:pic>
      <p:sp>
        <p:nvSpPr>
          <p:cNvPr id="6" name="TextBox 5">
            <a:extLst>
              <a:ext uri="{FF2B5EF4-FFF2-40B4-BE49-F238E27FC236}">
                <a16:creationId xmlns:a16="http://schemas.microsoft.com/office/drawing/2014/main" id="{5EC2A576-614F-CA63-B648-7C868EF23172}"/>
              </a:ext>
            </a:extLst>
          </p:cNvPr>
          <p:cNvSpPr txBox="1"/>
          <p:nvPr/>
        </p:nvSpPr>
        <p:spPr>
          <a:xfrm>
            <a:off x="2049315" y="9391842"/>
            <a:ext cx="15248085" cy="646331"/>
          </a:xfrm>
          <a:prstGeom prst="rect">
            <a:avLst/>
          </a:prstGeom>
          <a:noFill/>
        </p:spPr>
        <p:txBody>
          <a:bodyPr wrap="none" rtlCol="0">
            <a:spAutoFit/>
          </a:bodyPr>
          <a:lstStyle/>
          <a:p>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Biểu</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đồ</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mô</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tả</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tần</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suất</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cập</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nhật</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dữ</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liệu</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và</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dự</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đoán</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lượng</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dữ</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liệu</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mở</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600" b="1" dirty="0" err="1">
                <a:solidFill>
                  <a:srgbClr val="000000"/>
                </a:solidFill>
                <a:latin typeface="Lato" panose="020F0502020204030203" pitchFamily="34" charset="0"/>
                <a:ea typeface="Lato" panose="020F0502020204030203" pitchFamily="34" charset="0"/>
                <a:cs typeface="Lato" panose="020F0502020204030203" pitchFamily="34" charset="0"/>
              </a:rPr>
              <a:t>rộng</a:t>
            </a:r>
            <a:r>
              <a:rPr lang="en-US" sz="3600" b="1" dirty="0">
                <a:solidFill>
                  <a:srgbClr val="000000"/>
                </a:solidFill>
                <a:latin typeface="Lato" panose="020F0502020204030203" pitchFamily="34" charset="0"/>
                <a:ea typeface="Lato" panose="020F0502020204030203" pitchFamily="34" charset="0"/>
                <a:cs typeface="Lato" panose="020F0502020204030203" pitchFamily="34" charset="0"/>
              </a:rPr>
              <a:t> </a:t>
            </a:r>
          </a:p>
        </p:txBody>
      </p:sp>
    </p:spTree>
    <p:extLst>
      <p:ext uri="{BB962C8B-B14F-4D97-AF65-F5344CB8AC3E}">
        <p14:creationId xmlns:p14="http://schemas.microsoft.com/office/powerpoint/2010/main" val="3836375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I.7. Data Exploration</a:t>
            </a:r>
          </a:p>
        </p:txBody>
      </p:sp>
      <p:pic>
        <p:nvPicPr>
          <p:cNvPr id="5" name="Picture 4">
            <a:extLst>
              <a:ext uri="{FF2B5EF4-FFF2-40B4-BE49-F238E27FC236}">
                <a16:creationId xmlns:a16="http://schemas.microsoft.com/office/drawing/2014/main" id="{91BE71E9-6710-649A-B9A8-D21771FE2AA3}"/>
              </a:ext>
            </a:extLst>
          </p:cNvPr>
          <p:cNvPicPr>
            <a:picLocks noChangeAspect="1"/>
          </p:cNvPicPr>
          <p:nvPr/>
        </p:nvPicPr>
        <p:blipFill>
          <a:blip r:embed="rId2"/>
          <a:stretch>
            <a:fillRect/>
          </a:stretch>
        </p:blipFill>
        <p:spPr>
          <a:xfrm>
            <a:off x="4038286" y="1503138"/>
            <a:ext cx="11125827" cy="8745088"/>
          </a:xfrm>
          <a:prstGeom prst="rect">
            <a:avLst/>
          </a:prstGeom>
        </p:spPr>
      </p:pic>
      <p:sp>
        <p:nvSpPr>
          <p:cNvPr id="6" name="Rectangle 5">
            <a:extLst>
              <a:ext uri="{FF2B5EF4-FFF2-40B4-BE49-F238E27FC236}">
                <a16:creationId xmlns:a16="http://schemas.microsoft.com/office/drawing/2014/main" id="{B611E39B-42FD-1EAC-3BD3-1C93EA3FEE1B}"/>
              </a:ext>
            </a:extLst>
          </p:cNvPr>
          <p:cNvSpPr/>
          <p:nvPr/>
        </p:nvSpPr>
        <p:spPr>
          <a:xfrm>
            <a:off x="6019800" y="9410700"/>
            <a:ext cx="15240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53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334D8F"/>
                </a:solidFill>
                <a:latin typeface="Lato Bold" panose="020F0502020204030203" charset="0"/>
                <a:ea typeface="Lato Bold" panose="020F0502020204030203" charset="0"/>
                <a:cs typeface="Lato Bold" panose="020F0502020204030203" charset="0"/>
              </a:rPr>
              <a:t>CÁC VẤN ĐỀ ĐẶT RA</a:t>
            </a:r>
          </a:p>
        </p:txBody>
      </p:sp>
      <p:sp>
        <p:nvSpPr>
          <p:cNvPr id="6" name="Rectangle 5">
            <a:extLst>
              <a:ext uri="{FF2B5EF4-FFF2-40B4-BE49-F238E27FC236}">
                <a16:creationId xmlns:a16="http://schemas.microsoft.com/office/drawing/2014/main" id="{B611E39B-42FD-1EAC-3BD3-1C93EA3FEE1B}"/>
              </a:ext>
            </a:extLst>
          </p:cNvPr>
          <p:cNvSpPr/>
          <p:nvPr/>
        </p:nvSpPr>
        <p:spPr>
          <a:xfrm>
            <a:off x="6019800" y="9410700"/>
            <a:ext cx="1524000" cy="68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0509E8-5925-9267-F234-7233172FBFAA}"/>
              </a:ext>
            </a:extLst>
          </p:cNvPr>
          <p:cNvSpPr txBox="1"/>
          <p:nvPr/>
        </p:nvSpPr>
        <p:spPr>
          <a:xfrm>
            <a:off x="1371600" y="1938655"/>
            <a:ext cx="16078200" cy="6643037"/>
          </a:xfrm>
          <a:prstGeom prst="rect">
            <a:avLst/>
          </a:prstGeom>
          <a:noFill/>
        </p:spPr>
        <p:txBody>
          <a:bodyPr wrap="square">
            <a:spAutoFit/>
          </a:bodyPr>
          <a:lstStyle/>
          <a:p>
            <a:pPr marL="342900" indent="-342900">
              <a:lnSpc>
                <a:spcPct val="150000"/>
              </a:lnSpc>
              <a:buFont typeface="+mj-lt"/>
              <a:buAutoNum type="arabicPeriod"/>
            </a:pPr>
            <a:r>
              <a:rPr lang="vi-VN" sz="3200" dirty="0">
                <a:latin typeface="Lato Italics" panose="020B0604020202020204" charset="0"/>
                <a:ea typeface="Lato Italics" panose="020B0604020202020204" charset="0"/>
                <a:cs typeface="Lato Italics" panose="020B0604020202020204" charset="0"/>
              </a:rPr>
              <a:t>Chi phí đầu tư cho chiết khấu giảm giá khách hàng thân thiết so với giảm giá lên tới gần 280% , con số này cho ta thấy được khách hàng mua ở các cửa hàng đa phần đều là khách hàng cũ và tỉ lệ khách hàng mới chiếm rất ít. Có thể điều này do chính sách khuyến mại cho 2 loại khách hàng có thể khác nhau, cần lưu ý khi phân tích sau này. </a:t>
            </a:r>
            <a:endParaRPr lang="en-US" sz="3200" dirty="0">
              <a:latin typeface="Lato Italics" panose="020B0604020202020204" charset="0"/>
              <a:ea typeface="Lato Italics" panose="020B0604020202020204" charset="0"/>
              <a:cs typeface="Lato Italics" panose="020B0604020202020204" charset="0"/>
            </a:endParaRPr>
          </a:p>
          <a:p>
            <a:pPr marL="342900" indent="-342900">
              <a:lnSpc>
                <a:spcPct val="150000"/>
              </a:lnSpc>
              <a:buFont typeface="+mj-lt"/>
              <a:buAutoNum type="arabicPeriod"/>
            </a:pPr>
            <a:r>
              <a:rPr lang="vi-VN" sz="3200" dirty="0">
                <a:latin typeface="Lato Italics" panose="020B0604020202020204" charset="0"/>
                <a:ea typeface="Lato Italics" panose="020B0604020202020204" charset="0"/>
                <a:cs typeface="Lato Italics" panose="020B0604020202020204" charset="0"/>
              </a:rPr>
              <a:t>Tỉ lệ chạy chiến dịch Marketing, số phiếu khách hàng đổi chỉ chiếm 1.18% chung cho tất cả các chiến dịch. Đây là một tỉ lệ rất thấp trong khi chạy Marketing, vì các mặt hàng bán lẻ đa phần là các sản phẩm phổ thông, tại sao khách hàng lại ít quan tâm? </a:t>
            </a:r>
            <a:r>
              <a:rPr lang="en-US" sz="3200" dirty="0">
                <a:latin typeface="Lato Italics" panose="020B0604020202020204" charset="0"/>
                <a:ea typeface="Lato Italics" panose="020B0604020202020204" charset="0"/>
                <a:cs typeface="Lato Italics" panose="020B0604020202020204" charset="0"/>
              </a:rPr>
              <a:t>C</a:t>
            </a:r>
            <a:r>
              <a:rPr lang="vi-VN" sz="3200" dirty="0">
                <a:latin typeface="Lato Italics" panose="020B0604020202020204" charset="0"/>
                <a:ea typeface="Lato Italics" panose="020B0604020202020204" charset="0"/>
                <a:cs typeface="Lato Italics" panose="020B0604020202020204" charset="0"/>
              </a:rPr>
              <a:t>ó thể là do chiết khấu khách hàng thân thiết được nhiều tiền hơn hay do lí do khác cũng là một vấn đề cần lưu tâm khi phân tích Dashboard sau. </a:t>
            </a:r>
            <a:endParaRPr lang="en-US" sz="3200" dirty="0">
              <a:latin typeface="Lato Italics" panose="020B0604020202020204" charset="0"/>
              <a:ea typeface="Lato Italics" panose="020B0604020202020204" charset="0"/>
              <a:cs typeface="Lato Italics" panose="020B0604020202020204" charset="0"/>
            </a:endParaRPr>
          </a:p>
        </p:txBody>
      </p:sp>
    </p:spTree>
    <p:extLst>
      <p:ext uri="{BB962C8B-B14F-4D97-AF65-F5344CB8AC3E}">
        <p14:creationId xmlns:p14="http://schemas.microsoft.com/office/powerpoint/2010/main" val="2409382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0" y="0"/>
            <a:ext cx="541602" cy="10287000"/>
            <a:chOff x="0" y="0"/>
            <a:chExt cx="157867" cy="2998468"/>
          </a:xfrm>
        </p:grpSpPr>
        <p:sp>
          <p:nvSpPr>
            <p:cNvPr id="9" name="Freeform 9"/>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0" name="Freeform 10"/>
          <p:cNvSpPr/>
          <p:nvPr/>
        </p:nvSpPr>
        <p:spPr>
          <a:xfrm>
            <a:off x="3719145" y="2383804"/>
            <a:ext cx="11769322" cy="7724331"/>
          </a:xfrm>
          <a:custGeom>
            <a:avLst/>
            <a:gdLst/>
            <a:ahLst/>
            <a:cxnLst/>
            <a:rect l="l" t="t" r="r" b="b"/>
            <a:pathLst>
              <a:path w="11769322" h="7724331">
                <a:moveTo>
                  <a:pt x="0" y="0"/>
                </a:moveTo>
                <a:lnTo>
                  <a:pt x="11769322" y="0"/>
                </a:lnTo>
                <a:lnTo>
                  <a:pt x="11769322" y="7724332"/>
                </a:lnTo>
                <a:lnTo>
                  <a:pt x="0" y="7724332"/>
                </a:lnTo>
                <a:lnTo>
                  <a:pt x="0" y="0"/>
                </a:lnTo>
                <a:close/>
              </a:path>
            </a:pathLst>
          </a:custGeom>
          <a:blipFill>
            <a:blip r:embed="rId2"/>
            <a:stretch>
              <a:fillRect/>
            </a:stretch>
          </a:blipFill>
        </p:spPr>
      </p:sp>
      <p:sp>
        <p:nvSpPr>
          <p:cNvPr id="11" name="TextBox 11"/>
          <p:cNvSpPr txBox="1"/>
          <p:nvPr/>
        </p:nvSpPr>
        <p:spPr>
          <a:xfrm>
            <a:off x="785151" y="300071"/>
            <a:ext cx="10917121" cy="874022"/>
          </a:xfrm>
          <a:prstGeom prst="rect">
            <a:avLst/>
          </a:prstGeom>
        </p:spPr>
        <p:txBody>
          <a:bodyPr lIns="0" tIns="0" rIns="0" bIns="0" rtlCol="0" anchor="t">
            <a:spAutoFit/>
          </a:bodyPr>
          <a:lstStyle/>
          <a:p>
            <a:pPr>
              <a:lnSpc>
                <a:spcPts val="6714"/>
              </a:lnSpc>
            </a:pPr>
            <a:r>
              <a:rPr lang="en-US" sz="6394" spc="639" dirty="0">
                <a:solidFill>
                  <a:srgbClr val="2B4A9D"/>
                </a:solidFill>
                <a:latin typeface="Poppins Heavy"/>
              </a:rPr>
              <a:t>DATA EXPLORATION</a:t>
            </a:r>
          </a:p>
        </p:txBody>
      </p:sp>
      <p:sp>
        <p:nvSpPr>
          <p:cNvPr id="12" name="TextBox 12"/>
          <p:cNvSpPr txBox="1"/>
          <p:nvPr/>
        </p:nvSpPr>
        <p:spPr>
          <a:xfrm>
            <a:off x="785151" y="1173225"/>
            <a:ext cx="8818655" cy="491353"/>
          </a:xfrm>
          <a:prstGeom prst="rect">
            <a:avLst/>
          </a:prstGeom>
        </p:spPr>
        <p:txBody>
          <a:bodyPr lIns="0" tIns="0" rIns="0" bIns="0" rtlCol="0" anchor="t">
            <a:spAutoFit/>
          </a:bodyPr>
          <a:lstStyle/>
          <a:p>
            <a:pPr>
              <a:lnSpc>
                <a:spcPts val="4200"/>
              </a:lnSpc>
            </a:pPr>
            <a:r>
              <a:rPr lang="en-US" sz="3200" spc="300" dirty="0">
                <a:solidFill>
                  <a:srgbClr val="5271FF"/>
                </a:solidFill>
                <a:latin typeface="Lato"/>
              </a:rPr>
              <a:t>QUANTITY, SALE_VALUE, RETAIL_DISC</a:t>
            </a:r>
          </a:p>
        </p:txBody>
      </p:sp>
      <p:sp>
        <p:nvSpPr>
          <p:cNvPr id="13" name="TextBox 13"/>
          <p:cNvSpPr txBox="1"/>
          <p:nvPr/>
        </p:nvSpPr>
        <p:spPr>
          <a:xfrm>
            <a:off x="785151" y="1799787"/>
            <a:ext cx="4298275" cy="462499"/>
          </a:xfrm>
          <a:prstGeom prst="rect">
            <a:avLst/>
          </a:prstGeom>
        </p:spPr>
        <p:txBody>
          <a:bodyPr wrap="square" lIns="0" tIns="0" rIns="0" bIns="0" rtlCol="0" anchor="t">
            <a:spAutoFit/>
          </a:bodyPr>
          <a:lstStyle/>
          <a:p>
            <a:pPr>
              <a:lnSpc>
                <a:spcPts val="3920"/>
              </a:lnSpc>
            </a:pPr>
            <a:r>
              <a:rPr lang="en-US" sz="3200" dirty="0" err="1">
                <a:solidFill>
                  <a:srgbClr val="000000"/>
                </a:solidFill>
                <a:latin typeface="Lato Italics" panose="020B0604020202020204" charset="0"/>
                <a:ea typeface="Lato Italics" panose="020B0604020202020204" charset="0"/>
                <a:cs typeface="Lato Italics" panose="020B0604020202020204" charset="0"/>
              </a:rPr>
              <a:t>Bảng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thống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kê</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các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chỉ</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số</a:t>
            </a:r>
            <a:r>
              <a:rPr lang="en-US" sz="3200" dirty="0">
                <a:solidFill>
                  <a:srgbClr val="000000"/>
                </a:solidFill>
                <a:latin typeface="Lato Italics" panose="020B0604020202020204" charset="0"/>
                <a:ea typeface="Lato Italics" panose="020B0604020202020204" charset="0"/>
                <a:cs typeface="Lato Italics" panose="020B0604020202020204" charset="0"/>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0" y="0"/>
            <a:ext cx="541602" cy="10287000"/>
            <a:chOff x="0" y="0"/>
            <a:chExt cx="157867" cy="2998468"/>
          </a:xfrm>
        </p:grpSpPr>
        <p:sp>
          <p:nvSpPr>
            <p:cNvPr id="9" name="Freeform 9"/>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0" name="Freeform 10"/>
          <p:cNvSpPr/>
          <p:nvPr/>
        </p:nvSpPr>
        <p:spPr>
          <a:xfrm>
            <a:off x="2590853" y="2933700"/>
            <a:ext cx="13103477" cy="2953300"/>
          </a:xfrm>
          <a:custGeom>
            <a:avLst/>
            <a:gdLst/>
            <a:ahLst/>
            <a:cxnLst/>
            <a:rect l="l" t="t" r="r" b="b"/>
            <a:pathLst>
              <a:path w="13103477" h="2953300">
                <a:moveTo>
                  <a:pt x="0" y="0"/>
                </a:moveTo>
                <a:lnTo>
                  <a:pt x="13103477" y="0"/>
                </a:lnTo>
                <a:lnTo>
                  <a:pt x="13103477" y="2953300"/>
                </a:lnTo>
                <a:lnTo>
                  <a:pt x="0" y="2953300"/>
                </a:lnTo>
                <a:lnTo>
                  <a:pt x="0" y="0"/>
                </a:lnTo>
                <a:close/>
              </a:path>
            </a:pathLst>
          </a:custGeom>
          <a:blipFill>
            <a:blip r:embed="rId2"/>
            <a:stretch>
              <a:fillRect/>
            </a:stretch>
          </a:blipFill>
        </p:spPr>
      </p:sp>
      <p:sp>
        <p:nvSpPr>
          <p:cNvPr id="11" name="TextBox 11"/>
          <p:cNvSpPr txBox="1"/>
          <p:nvPr/>
        </p:nvSpPr>
        <p:spPr>
          <a:xfrm>
            <a:off x="785151" y="300071"/>
            <a:ext cx="10917121" cy="874022"/>
          </a:xfrm>
          <a:prstGeom prst="rect">
            <a:avLst/>
          </a:prstGeom>
        </p:spPr>
        <p:txBody>
          <a:bodyPr lIns="0" tIns="0" rIns="0" bIns="0" rtlCol="0" anchor="t">
            <a:spAutoFit/>
          </a:bodyPr>
          <a:lstStyle/>
          <a:p>
            <a:pPr>
              <a:lnSpc>
                <a:spcPts val="6714"/>
              </a:lnSpc>
            </a:pPr>
            <a:r>
              <a:rPr lang="en-US" sz="6394" spc="639" dirty="0">
                <a:solidFill>
                  <a:srgbClr val="334D8F"/>
                </a:solidFill>
                <a:latin typeface="Poppins Heavy"/>
              </a:rPr>
              <a:t>DATA EXPLORATION</a:t>
            </a:r>
          </a:p>
        </p:txBody>
      </p:sp>
      <p:sp>
        <p:nvSpPr>
          <p:cNvPr id="12" name="TextBox 12"/>
          <p:cNvSpPr txBox="1"/>
          <p:nvPr/>
        </p:nvSpPr>
        <p:spPr>
          <a:xfrm>
            <a:off x="785151" y="1173225"/>
            <a:ext cx="8818655" cy="491353"/>
          </a:xfrm>
          <a:prstGeom prst="rect">
            <a:avLst/>
          </a:prstGeom>
        </p:spPr>
        <p:txBody>
          <a:bodyPr lIns="0" tIns="0" rIns="0" bIns="0" rtlCol="0" anchor="t">
            <a:spAutoFit/>
          </a:bodyPr>
          <a:lstStyle/>
          <a:p>
            <a:pPr>
              <a:lnSpc>
                <a:spcPts val="4200"/>
              </a:lnSpc>
            </a:pPr>
            <a:r>
              <a:rPr lang="en-US" sz="3200" spc="300" dirty="0">
                <a:solidFill>
                  <a:srgbClr val="5271FF"/>
                </a:solidFill>
                <a:latin typeface="Lato"/>
              </a:rPr>
              <a:t>QUANTITY, SALE_VALUE, RETAIL_DISC</a:t>
            </a:r>
          </a:p>
        </p:txBody>
      </p:sp>
      <p:sp>
        <p:nvSpPr>
          <p:cNvPr id="13" name="TextBox 13"/>
          <p:cNvSpPr txBox="1"/>
          <p:nvPr/>
        </p:nvSpPr>
        <p:spPr>
          <a:xfrm>
            <a:off x="785151" y="1799787"/>
            <a:ext cx="3611404" cy="462499"/>
          </a:xfrm>
          <a:prstGeom prst="rect">
            <a:avLst/>
          </a:prstGeom>
        </p:spPr>
        <p:txBody>
          <a:bodyPr lIns="0" tIns="0" rIns="0" bIns="0" rtlCol="0" anchor="t">
            <a:spAutoFit/>
          </a:bodyPr>
          <a:lstStyle/>
          <a:p>
            <a:pPr>
              <a:lnSpc>
                <a:spcPts val="3920"/>
              </a:lnSpc>
            </a:pPr>
            <a:r>
              <a:rPr lang="en-US" sz="3200" dirty="0">
                <a:solidFill>
                  <a:srgbClr val="000000"/>
                </a:solidFill>
                <a:latin typeface="Lato Italics" panose="020B0604020202020204" charset="0"/>
                <a:ea typeface="Lato Italics" panose="020B0604020202020204" charset="0"/>
                <a:cs typeface="Lato Italics" panose="020B0604020202020204" charset="0"/>
              </a:rPr>
              <a:t>Ma </a:t>
            </a:r>
            <a:r>
              <a:rPr lang="en-US" sz="3200" dirty="0" err="1">
                <a:solidFill>
                  <a:srgbClr val="000000"/>
                </a:solidFill>
                <a:latin typeface="Lato Italics" panose="020B0604020202020204" charset="0"/>
                <a:ea typeface="Lato Italics" panose="020B0604020202020204" charset="0"/>
                <a:cs typeface="Lato Italics" panose="020B0604020202020204" charset="0"/>
              </a:rPr>
              <a:t>trận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tương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quan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917429" y="2443042"/>
            <a:ext cx="10453141" cy="7843958"/>
          </a:xfrm>
          <a:custGeom>
            <a:avLst/>
            <a:gdLst/>
            <a:ahLst/>
            <a:cxnLst/>
            <a:rect l="l" t="t" r="r" b="b"/>
            <a:pathLst>
              <a:path w="10453141" h="7843958">
                <a:moveTo>
                  <a:pt x="0" y="0"/>
                </a:moveTo>
                <a:lnTo>
                  <a:pt x="10453141" y="0"/>
                </a:lnTo>
                <a:lnTo>
                  <a:pt x="10453141" y="7843958"/>
                </a:lnTo>
                <a:lnTo>
                  <a:pt x="0" y="7843958"/>
                </a:lnTo>
                <a:lnTo>
                  <a:pt x="0" y="0"/>
                </a:lnTo>
                <a:close/>
              </a:path>
            </a:pathLst>
          </a:custGeom>
          <a:blipFill>
            <a:blip r:embed="rId2"/>
            <a:stretch>
              <a:fillRect/>
            </a:stretch>
          </a:blipFill>
        </p:spPr>
      </p:sp>
      <p:grpSp>
        <p:nvGrpSpPr>
          <p:cNvPr id="7" name="Group 7"/>
          <p:cNvGrpSpPr/>
          <p:nvPr/>
        </p:nvGrpSpPr>
        <p:grpSpPr>
          <a:xfrm>
            <a:off x="0" y="0"/>
            <a:ext cx="541602" cy="10287000"/>
            <a:chOff x="0" y="0"/>
            <a:chExt cx="157867" cy="2998468"/>
          </a:xfrm>
        </p:grpSpPr>
        <p:sp>
          <p:nvSpPr>
            <p:cNvPr id="8" name="Freeform 8"/>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11"/>
          <p:cNvSpPr txBox="1"/>
          <p:nvPr/>
        </p:nvSpPr>
        <p:spPr>
          <a:xfrm>
            <a:off x="785151" y="300071"/>
            <a:ext cx="10917121" cy="874022"/>
          </a:xfrm>
          <a:prstGeom prst="rect">
            <a:avLst/>
          </a:prstGeom>
        </p:spPr>
        <p:txBody>
          <a:bodyPr lIns="0" tIns="0" rIns="0" bIns="0" rtlCol="0" anchor="t">
            <a:spAutoFit/>
          </a:bodyPr>
          <a:lstStyle/>
          <a:p>
            <a:pPr>
              <a:lnSpc>
                <a:spcPts val="6714"/>
              </a:lnSpc>
            </a:pPr>
            <a:r>
              <a:rPr lang="en-US" sz="6394" spc="639" dirty="0">
                <a:solidFill>
                  <a:srgbClr val="334D8F"/>
                </a:solidFill>
                <a:latin typeface="Poppins Heavy"/>
              </a:rPr>
              <a:t>DATA EXPLORATION</a:t>
            </a:r>
          </a:p>
        </p:txBody>
      </p:sp>
      <p:sp>
        <p:nvSpPr>
          <p:cNvPr id="12" name="TextBox 12"/>
          <p:cNvSpPr txBox="1"/>
          <p:nvPr/>
        </p:nvSpPr>
        <p:spPr>
          <a:xfrm>
            <a:off x="785151" y="1173225"/>
            <a:ext cx="8818655" cy="491353"/>
          </a:xfrm>
          <a:prstGeom prst="rect">
            <a:avLst/>
          </a:prstGeom>
        </p:spPr>
        <p:txBody>
          <a:bodyPr lIns="0" tIns="0" rIns="0" bIns="0" rtlCol="0" anchor="t">
            <a:spAutoFit/>
          </a:bodyPr>
          <a:lstStyle/>
          <a:p>
            <a:pPr>
              <a:lnSpc>
                <a:spcPts val="4200"/>
              </a:lnSpc>
            </a:pPr>
            <a:r>
              <a:rPr lang="en-US" sz="3200" spc="300" dirty="0">
                <a:solidFill>
                  <a:srgbClr val="5271FF"/>
                </a:solidFill>
                <a:latin typeface="Lato"/>
              </a:rPr>
              <a:t>QUANTITY, SALE_VALUE</a:t>
            </a:r>
          </a:p>
        </p:txBody>
      </p:sp>
      <p:sp>
        <p:nvSpPr>
          <p:cNvPr id="13" name="TextBox 13"/>
          <p:cNvSpPr txBox="1"/>
          <p:nvPr/>
        </p:nvSpPr>
        <p:spPr>
          <a:xfrm>
            <a:off x="785151" y="1799787"/>
            <a:ext cx="9109234" cy="462499"/>
          </a:xfrm>
          <a:prstGeom prst="rect">
            <a:avLst/>
          </a:prstGeom>
        </p:spPr>
        <p:txBody>
          <a:bodyPr lIns="0" tIns="0" rIns="0" bIns="0" rtlCol="0" anchor="t">
            <a:spAutoFit/>
          </a:bodyPr>
          <a:lstStyle/>
          <a:p>
            <a:pPr>
              <a:lnSpc>
                <a:spcPts val="3920"/>
              </a:lnSpc>
            </a:pPr>
            <a:r>
              <a:rPr lang="en-US" sz="3200" dirty="0" err="1">
                <a:solidFill>
                  <a:srgbClr val="000000"/>
                </a:solidFill>
                <a:latin typeface="Lato Italics" panose="020B0604020202020204" charset="0"/>
                <a:ea typeface="Lato Italics" panose="020B0604020202020204" charset="0"/>
                <a:cs typeface="Lato Italics" panose="020B0604020202020204" charset="0"/>
              </a:rPr>
              <a:t>Biểu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đồ</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phân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tán</a:t>
            </a:r>
            <a:r>
              <a:rPr lang="en-US" sz="3200" dirty="0">
                <a:solidFill>
                  <a:srgbClr val="000000"/>
                </a:solidFill>
                <a:latin typeface="Lato Italics" panose="020B0604020202020204" charset="0"/>
                <a:ea typeface="Lato Italics" panose="020B0604020202020204" charset="0"/>
                <a:cs typeface="Lato Italics" panose="020B0604020202020204" charset="0"/>
              </a:rPr>
              <a:t> (Scatter Chart)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thể</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hiện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tương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quan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563665" y="2432546"/>
            <a:ext cx="11160670" cy="7823849"/>
          </a:xfrm>
          <a:custGeom>
            <a:avLst/>
            <a:gdLst/>
            <a:ahLst/>
            <a:cxnLst/>
            <a:rect l="l" t="t" r="r" b="b"/>
            <a:pathLst>
              <a:path w="11160670" h="7823849">
                <a:moveTo>
                  <a:pt x="0" y="0"/>
                </a:moveTo>
                <a:lnTo>
                  <a:pt x="11160670" y="0"/>
                </a:lnTo>
                <a:lnTo>
                  <a:pt x="11160670" y="7823849"/>
                </a:lnTo>
                <a:lnTo>
                  <a:pt x="0" y="7823849"/>
                </a:lnTo>
                <a:lnTo>
                  <a:pt x="0" y="0"/>
                </a:lnTo>
                <a:close/>
              </a:path>
            </a:pathLst>
          </a:custGeom>
          <a:blipFill>
            <a:blip r:embed="rId2"/>
            <a:stretch>
              <a:fillRect t="-822" b="-822"/>
            </a:stretch>
          </a:blipFill>
        </p:spPr>
      </p:sp>
      <p:grpSp>
        <p:nvGrpSpPr>
          <p:cNvPr id="7" name="Group 7"/>
          <p:cNvGrpSpPr/>
          <p:nvPr/>
        </p:nvGrpSpPr>
        <p:grpSpPr>
          <a:xfrm>
            <a:off x="0" y="0"/>
            <a:ext cx="541602" cy="10287000"/>
            <a:chOff x="0" y="0"/>
            <a:chExt cx="157867" cy="2998468"/>
          </a:xfrm>
        </p:grpSpPr>
        <p:sp>
          <p:nvSpPr>
            <p:cNvPr id="8" name="Freeform 8"/>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11"/>
          <p:cNvSpPr txBox="1"/>
          <p:nvPr/>
        </p:nvSpPr>
        <p:spPr>
          <a:xfrm>
            <a:off x="785151" y="300071"/>
            <a:ext cx="10917121" cy="874022"/>
          </a:xfrm>
          <a:prstGeom prst="rect">
            <a:avLst/>
          </a:prstGeom>
        </p:spPr>
        <p:txBody>
          <a:bodyPr lIns="0" tIns="0" rIns="0" bIns="0" rtlCol="0" anchor="t">
            <a:spAutoFit/>
          </a:bodyPr>
          <a:lstStyle/>
          <a:p>
            <a:pPr>
              <a:lnSpc>
                <a:spcPts val="6714"/>
              </a:lnSpc>
            </a:pPr>
            <a:r>
              <a:rPr lang="en-US" sz="6394" spc="639" dirty="0">
                <a:solidFill>
                  <a:srgbClr val="334D8F"/>
                </a:solidFill>
                <a:latin typeface="Poppins Heavy"/>
              </a:rPr>
              <a:t>DATA EXPLORATION</a:t>
            </a:r>
          </a:p>
        </p:txBody>
      </p:sp>
      <p:sp>
        <p:nvSpPr>
          <p:cNvPr id="12" name="TextBox 12"/>
          <p:cNvSpPr txBox="1"/>
          <p:nvPr/>
        </p:nvSpPr>
        <p:spPr>
          <a:xfrm>
            <a:off x="785151" y="1173225"/>
            <a:ext cx="8818655" cy="491353"/>
          </a:xfrm>
          <a:prstGeom prst="rect">
            <a:avLst/>
          </a:prstGeom>
        </p:spPr>
        <p:txBody>
          <a:bodyPr lIns="0" tIns="0" rIns="0" bIns="0" rtlCol="0" anchor="t">
            <a:spAutoFit/>
          </a:bodyPr>
          <a:lstStyle/>
          <a:p>
            <a:pPr>
              <a:lnSpc>
                <a:spcPts val="4200"/>
              </a:lnSpc>
            </a:pPr>
            <a:r>
              <a:rPr lang="en-US" sz="3200" spc="300" dirty="0">
                <a:solidFill>
                  <a:srgbClr val="5271FF"/>
                </a:solidFill>
                <a:latin typeface="Lato"/>
              </a:rPr>
              <a:t>RETAIL_DISC, QUANTITY</a:t>
            </a:r>
          </a:p>
        </p:txBody>
      </p:sp>
      <p:sp>
        <p:nvSpPr>
          <p:cNvPr id="13" name="TextBox 13"/>
          <p:cNvSpPr txBox="1"/>
          <p:nvPr/>
        </p:nvSpPr>
        <p:spPr>
          <a:xfrm>
            <a:off x="785151" y="1799787"/>
            <a:ext cx="9109234" cy="462499"/>
          </a:xfrm>
          <a:prstGeom prst="rect">
            <a:avLst/>
          </a:prstGeom>
        </p:spPr>
        <p:txBody>
          <a:bodyPr lIns="0" tIns="0" rIns="0" bIns="0" rtlCol="0" anchor="t">
            <a:spAutoFit/>
          </a:bodyPr>
          <a:lstStyle/>
          <a:p>
            <a:pPr>
              <a:lnSpc>
                <a:spcPts val="3920"/>
              </a:lnSpc>
            </a:pPr>
            <a:r>
              <a:rPr lang="en-US" sz="3200" dirty="0" err="1">
                <a:solidFill>
                  <a:srgbClr val="000000"/>
                </a:solidFill>
                <a:latin typeface="Lato Italics" panose="020B0604020202020204" charset="0"/>
                <a:ea typeface="Lato Italics" panose="020B0604020202020204" charset="0"/>
                <a:cs typeface="Lato Italics" panose="020B0604020202020204" charset="0"/>
              </a:rPr>
              <a:t>Biểu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đồ</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phân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tán</a:t>
            </a:r>
            <a:r>
              <a:rPr lang="en-US" sz="3200" dirty="0">
                <a:solidFill>
                  <a:srgbClr val="000000"/>
                </a:solidFill>
                <a:latin typeface="Lato Italics" panose="020B0604020202020204" charset="0"/>
                <a:ea typeface="Lato Italics" panose="020B0604020202020204" charset="0"/>
                <a:cs typeface="Lato Italics" panose="020B0604020202020204" charset="0"/>
              </a:rPr>
              <a:t> (Scatter Chart)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thể</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hiện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tương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quan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795088" y="2393173"/>
            <a:ext cx="10697824" cy="7843958"/>
          </a:xfrm>
          <a:custGeom>
            <a:avLst/>
            <a:gdLst/>
            <a:ahLst/>
            <a:cxnLst/>
            <a:rect l="l" t="t" r="r" b="b"/>
            <a:pathLst>
              <a:path w="10697824" h="7843958">
                <a:moveTo>
                  <a:pt x="0" y="0"/>
                </a:moveTo>
                <a:lnTo>
                  <a:pt x="10697823" y="0"/>
                </a:lnTo>
                <a:lnTo>
                  <a:pt x="10697823" y="7843958"/>
                </a:lnTo>
                <a:lnTo>
                  <a:pt x="0" y="7843958"/>
                </a:lnTo>
                <a:lnTo>
                  <a:pt x="0" y="0"/>
                </a:lnTo>
                <a:close/>
              </a:path>
            </a:pathLst>
          </a:custGeom>
          <a:blipFill>
            <a:blip r:embed="rId2"/>
            <a:stretch>
              <a:fillRect/>
            </a:stretch>
          </a:blipFill>
        </p:spPr>
      </p:sp>
      <p:grpSp>
        <p:nvGrpSpPr>
          <p:cNvPr id="7" name="Group 7"/>
          <p:cNvGrpSpPr/>
          <p:nvPr/>
        </p:nvGrpSpPr>
        <p:grpSpPr>
          <a:xfrm>
            <a:off x="0" y="0"/>
            <a:ext cx="541602" cy="10287000"/>
            <a:chOff x="0" y="0"/>
            <a:chExt cx="157867" cy="2998468"/>
          </a:xfrm>
        </p:grpSpPr>
        <p:sp>
          <p:nvSpPr>
            <p:cNvPr id="8" name="Freeform 8"/>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11"/>
          <p:cNvSpPr txBox="1"/>
          <p:nvPr/>
        </p:nvSpPr>
        <p:spPr>
          <a:xfrm>
            <a:off x="785151" y="300071"/>
            <a:ext cx="10917121" cy="874022"/>
          </a:xfrm>
          <a:prstGeom prst="rect">
            <a:avLst/>
          </a:prstGeom>
        </p:spPr>
        <p:txBody>
          <a:bodyPr lIns="0" tIns="0" rIns="0" bIns="0" rtlCol="0" anchor="t">
            <a:spAutoFit/>
          </a:bodyPr>
          <a:lstStyle/>
          <a:p>
            <a:pPr>
              <a:lnSpc>
                <a:spcPts val="6714"/>
              </a:lnSpc>
            </a:pPr>
            <a:r>
              <a:rPr lang="en-US" sz="6394" spc="639" dirty="0">
                <a:solidFill>
                  <a:srgbClr val="334D8F"/>
                </a:solidFill>
                <a:latin typeface="Poppins Heavy"/>
              </a:rPr>
              <a:t>DATA EXPLORATION</a:t>
            </a:r>
          </a:p>
        </p:txBody>
      </p:sp>
      <p:sp>
        <p:nvSpPr>
          <p:cNvPr id="12" name="TextBox 12"/>
          <p:cNvSpPr txBox="1"/>
          <p:nvPr/>
        </p:nvSpPr>
        <p:spPr>
          <a:xfrm>
            <a:off x="785151" y="1173225"/>
            <a:ext cx="8818655" cy="491353"/>
          </a:xfrm>
          <a:prstGeom prst="rect">
            <a:avLst/>
          </a:prstGeom>
        </p:spPr>
        <p:txBody>
          <a:bodyPr lIns="0" tIns="0" rIns="0" bIns="0" rtlCol="0" anchor="t">
            <a:spAutoFit/>
          </a:bodyPr>
          <a:lstStyle/>
          <a:p>
            <a:pPr>
              <a:lnSpc>
                <a:spcPts val="4200"/>
              </a:lnSpc>
            </a:pPr>
            <a:r>
              <a:rPr lang="en-US" sz="3200" spc="300" dirty="0">
                <a:solidFill>
                  <a:srgbClr val="5271FF"/>
                </a:solidFill>
                <a:latin typeface="Lato"/>
              </a:rPr>
              <a:t>SALE_VALUE, RETAIL_DISC</a:t>
            </a:r>
          </a:p>
        </p:txBody>
      </p:sp>
      <p:sp>
        <p:nvSpPr>
          <p:cNvPr id="13" name="TextBox 13"/>
          <p:cNvSpPr txBox="1"/>
          <p:nvPr/>
        </p:nvSpPr>
        <p:spPr>
          <a:xfrm>
            <a:off x="785151" y="1799787"/>
            <a:ext cx="9109234" cy="462499"/>
          </a:xfrm>
          <a:prstGeom prst="rect">
            <a:avLst/>
          </a:prstGeom>
        </p:spPr>
        <p:txBody>
          <a:bodyPr lIns="0" tIns="0" rIns="0" bIns="0" rtlCol="0" anchor="t">
            <a:spAutoFit/>
          </a:bodyPr>
          <a:lstStyle/>
          <a:p>
            <a:pPr>
              <a:lnSpc>
                <a:spcPts val="3920"/>
              </a:lnSpc>
            </a:pPr>
            <a:r>
              <a:rPr lang="en-US" sz="3200" dirty="0" err="1">
                <a:solidFill>
                  <a:srgbClr val="000000"/>
                </a:solidFill>
                <a:latin typeface="Lato Italics" panose="020B0604020202020204" charset="0"/>
                <a:ea typeface="Lato Italics" panose="020B0604020202020204" charset="0"/>
                <a:cs typeface="Lato Italics" panose="020B0604020202020204" charset="0"/>
              </a:rPr>
              <a:t>Biểu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đồ</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phân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tán</a:t>
            </a:r>
            <a:r>
              <a:rPr lang="en-US" sz="3200" dirty="0">
                <a:solidFill>
                  <a:srgbClr val="000000"/>
                </a:solidFill>
                <a:latin typeface="Lato Italics" panose="020B0604020202020204" charset="0"/>
                <a:ea typeface="Lato Italics" panose="020B0604020202020204" charset="0"/>
                <a:cs typeface="Lato Italics" panose="020B0604020202020204" charset="0"/>
              </a:rPr>
              <a:t> (Scatter Chart)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thể</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hiện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tương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quan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sp>
        <p:nvSpPr>
          <p:cNvPr id="16" name="TextBox 16"/>
          <p:cNvSpPr txBox="1"/>
          <p:nvPr/>
        </p:nvSpPr>
        <p:spPr>
          <a:xfrm>
            <a:off x="2362200" y="4982535"/>
            <a:ext cx="7767126" cy="3717556"/>
          </a:xfrm>
          <a:prstGeom prst="rect">
            <a:avLst/>
          </a:prstGeom>
        </p:spPr>
        <p:txBody>
          <a:bodyPr wrap="square" lIns="0" tIns="0" rIns="0" bIns="0" rtlCol="0" anchor="t">
            <a:spAutoFit/>
          </a:bodyPr>
          <a:lstStyle/>
          <a:p>
            <a:pPr marL="514350" indent="-514350">
              <a:lnSpc>
                <a:spcPts val="4200"/>
              </a:lnSpc>
              <a:buFont typeface="+mj-lt"/>
              <a:buAutoNum type="arabicPeriod"/>
            </a:pPr>
            <a:r>
              <a:rPr lang="en-US" sz="3000" spc="300" dirty="0">
                <a:solidFill>
                  <a:srgbClr val="000000"/>
                </a:solidFill>
                <a:latin typeface="Lato Italics"/>
              </a:rPr>
              <a:t>Retail sales</a:t>
            </a:r>
          </a:p>
          <a:p>
            <a:pPr marL="514350" indent="-514350">
              <a:lnSpc>
                <a:spcPts val="4200"/>
              </a:lnSpc>
              <a:buFont typeface="+mj-lt"/>
              <a:buAutoNum type="arabicPeriod"/>
            </a:pPr>
            <a:r>
              <a:rPr lang="en-US" sz="3000" spc="300" dirty="0">
                <a:solidFill>
                  <a:srgbClr val="000000"/>
                </a:solidFill>
                <a:latin typeface="Lato Italics"/>
              </a:rPr>
              <a:t>Quy </a:t>
            </a:r>
            <a:r>
              <a:rPr lang="en-US" sz="3000" spc="300" dirty="0" err="1">
                <a:solidFill>
                  <a:srgbClr val="000000"/>
                </a:solidFill>
                <a:latin typeface="Lato Italics"/>
              </a:rPr>
              <a:t>trình</a:t>
            </a:r>
            <a:r>
              <a:rPr lang="en-US" sz="3000" spc="300" dirty="0">
                <a:solidFill>
                  <a:srgbClr val="000000"/>
                </a:solidFill>
                <a:latin typeface="Lato Italics"/>
              </a:rPr>
              <a:t> </a:t>
            </a:r>
            <a:r>
              <a:rPr lang="en-US" sz="3000" spc="300" dirty="0" err="1">
                <a:solidFill>
                  <a:srgbClr val="000000"/>
                </a:solidFill>
                <a:latin typeface="Lato Italics"/>
              </a:rPr>
              <a:t>nghiệp</a:t>
            </a:r>
            <a:r>
              <a:rPr lang="en-US" sz="3000" spc="300" dirty="0">
                <a:solidFill>
                  <a:srgbClr val="000000"/>
                </a:solidFill>
                <a:latin typeface="Lato Italics"/>
              </a:rPr>
              <a:t> </a:t>
            </a:r>
            <a:r>
              <a:rPr lang="en-US" sz="3000" spc="300" dirty="0" err="1">
                <a:solidFill>
                  <a:srgbClr val="000000"/>
                </a:solidFill>
                <a:latin typeface="Lato Italics"/>
              </a:rPr>
              <a:t>vụ</a:t>
            </a:r>
            <a:endParaRPr lang="en-US" sz="3000" spc="300" dirty="0">
              <a:solidFill>
                <a:srgbClr val="000000"/>
              </a:solidFill>
              <a:latin typeface="Lato Italics"/>
            </a:endParaRPr>
          </a:p>
          <a:p>
            <a:pPr marL="514350" indent="-514350">
              <a:lnSpc>
                <a:spcPts val="4200"/>
              </a:lnSpc>
              <a:buFont typeface="+mj-lt"/>
              <a:buAutoNum type="arabicPeriod"/>
            </a:pPr>
            <a:r>
              <a:rPr lang="en-US" sz="3000" spc="300" dirty="0" err="1">
                <a:solidFill>
                  <a:srgbClr val="000000"/>
                </a:solidFill>
                <a:latin typeface="Lato Italics"/>
              </a:rPr>
              <a:t>Giới</a:t>
            </a:r>
            <a:r>
              <a:rPr lang="en-US" sz="3000" spc="300" dirty="0">
                <a:solidFill>
                  <a:srgbClr val="000000"/>
                </a:solidFill>
                <a:latin typeface="Lato Italics"/>
              </a:rPr>
              <a:t> </a:t>
            </a:r>
            <a:r>
              <a:rPr lang="en-US" sz="3000" spc="300" dirty="0" err="1">
                <a:solidFill>
                  <a:srgbClr val="000000"/>
                </a:solidFill>
                <a:latin typeface="Lato Italics"/>
              </a:rPr>
              <a:t>thiệu</a:t>
            </a:r>
            <a:r>
              <a:rPr lang="en-US" sz="3000" spc="300" dirty="0">
                <a:solidFill>
                  <a:srgbClr val="000000"/>
                </a:solidFill>
                <a:latin typeface="Lato Italics"/>
              </a:rPr>
              <a:t> </a:t>
            </a:r>
            <a:r>
              <a:rPr lang="en-US" sz="3000" spc="300" dirty="0" err="1">
                <a:solidFill>
                  <a:srgbClr val="000000"/>
                </a:solidFill>
                <a:latin typeface="Lato Italics"/>
              </a:rPr>
              <a:t>bộ</a:t>
            </a:r>
            <a:r>
              <a:rPr lang="en-US" sz="3000" spc="300" dirty="0">
                <a:solidFill>
                  <a:srgbClr val="000000"/>
                </a:solidFill>
                <a:latin typeface="Lato Italics"/>
              </a:rPr>
              <a:t> </a:t>
            </a:r>
            <a:r>
              <a:rPr lang="en-US" sz="3000" spc="300" dirty="0" err="1">
                <a:solidFill>
                  <a:srgbClr val="000000"/>
                </a:solidFill>
                <a:latin typeface="Lato Italics"/>
              </a:rPr>
              <a:t>dữ</a:t>
            </a:r>
            <a:r>
              <a:rPr lang="en-US" sz="3000" spc="300" dirty="0">
                <a:solidFill>
                  <a:srgbClr val="000000"/>
                </a:solidFill>
                <a:latin typeface="Lato Italics"/>
              </a:rPr>
              <a:t> </a:t>
            </a:r>
            <a:r>
              <a:rPr lang="en-US" sz="3000" spc="300" dirty="0" err="1">
                <a:solidFill>
                  <a:srgbClr val="000000"/>
                </a:solidFill>
                <a:latin typeface="Lato Italics"/>
              </a:rPr>
              <a:t>liệu</a:t>
            </a:r>
            <a:endParaRPr lang="en-US" sz="3000" spc="300" dirty="0">
              <a:solidFill>
                <a:srgbClr val="000000"/>
              </a:solidFill>
              <a:latin typeface="Lato Italics"/>
            </a:endParaRPr>
          </a:p>
          <a:p>
            <a:pPr marL="514350" indent="-514350">
              <a:lnSpc>
                <a:spcPts val="4200"/>
              </a:lnSpc>
              <a:buFont typeface="+mj-lt"/>
              <a:buAutoNum type="arabicPeriod"/>
            </a:pPr>
            <a:r>
              <a:rPr lang="en-US" sz="3000" spc="300" dirty="0">
                <a:solidFill>
                  <a:srgbClr val="000000"/>
                </a:solidFill>
                <a:latin typeface="Lato Italics"/>
              </a:rPr>
              <a:t>Requirement</a:t>
            </a:r>
          </a:p>
          <a:p>
            <a:pPr marL="514350" indent="-514350">
              <a:lnSpc>
                <a:spcPts val="4200"/>
              </a:lnSpc>
              <a:buFont typeface="+mj-lt"/>
              <a:buAutoNum type="arabicPeriod"/>
            </a:pPr>
            <a:r>
              <a:rPr lang="en-US" sz="3000" spc="300" dirty="0">
                <a:solidFill>
                  <a:srgbClr val="000000"/>
                </a:solidFill>
                <a:latin typeface="Lato Italics"/>
              </a:rPr>
              <a:t>ER Diagram </a:t>
            </a:r>
            <a:r>
              <a:rPr lang="en-US" sz="3000" spc="300" dirty="0" err="1">
                <a:solidFill>
                  <a:srgbClr val="000000"/>
                </a:solidFill>
                <a:latin typeface="Lato Italics"/>
              </a:rPr>
              <a:t>và</a:t>
            </a:r>
            <a:r>
              <a:rPr lang="en-US" sz="3000" spc="300" dirty="0">
                <a:solidFill>
                  <a:srgbClr val="000000"/>
                </a:solidFill>
                <a:latin typeface="Lato Italics"/>
              </a:rPr>
              <a:t> EER Diagram</a:t>
            </a:r>
          </a:p>
          <a:p>
            <a:pPr marL="514350" indent="-514350">
              <a:lnSpc>
                <a:spcPts val="4200"/>
              </a:lnSpc>
              <a:buFont typeface="+mj-lt"/>
              <a:buAutoNum type="arabicPeriod"/>
            </a:pPr>
            <a:r>
              <a:rPr lang="en-US" sz="3000" spc="300" dirty="0" err="1">
                <a:solidFill>
                  <a:srgbClr val="000000"/>
                </a:solidFill>
                <a:latin typeface="Lato Italics"/>
              </a:rPr>
              <a:t>Tần</a:t>
            </a:r>
            <a:r>
              <a:rPr lang="en-US" sz="3000" spc="300" dirty="0">
                <a:solidFill>
                  <a:srgbClr val="000000"/>
                </a:solidFill>
                <a:latin typeface="Lato Italics"/>
              </a:rPr>
              <a:t> </a:t>
            </a:r>
            <a:r>
              <a:rPr lang="en-US" sz="3000" spc="300" dirty="0" err="1">
                <a:solidFill>
                  <a:srgbClr val="000000"/>
                </a:solidFill>
                <a:latin typeface="Lato Italics"/>
              </a:rPr>
              <a:t>suất</a:t>
            </a:r>
            <a:r>
              <a:rPr lang="en-US" sz="3000" spc="300" dirty="0">
                <a:solidFill>
                  <a:srgbClr val="000000"/>
                </a:solidFill>
                <a:latin typeface="Lato Italics"/>
              </a:rPr>
              <a:t> </a:t>
            </a:r>
            <a:r>
              <a:rPr lang="en-US" sz="3000" spc="300" dirty="0" err="1">
                <a:solidFill>
                  <a:srgbClr val="000000"/>
                </a:solidFill>
                <a:latin typeface="Lato Italics"/>
              </a:rPr>
              <a:t>cập</a:t>
            </a:r>
            <a:r>
              <a:rPr lang="en-US" sz="3000" spc="300" dirty="0">
                <a:solidFill>
                  <a:srgbClr val="000000"/>
                </a:solidFill>
                <a:latin typeface="Lato Italics"/>
              </a:rPr>
              <a:t> </a:t>
            </a:r>
            <a:r>
              <a:rPr lang="en-US" sz="3000" spc="300" dirty="0" err="1">
                <a:solidFill>
                  <a:srgbClr val="000000"/>
                </a:solidFill>
                <a:latin typeface="Lato Italics"/>
              </a:rPr>
              <a:t>nhật</a:t>
            </a:r>
            <a:r>
              <a:rPr lang="en-US" sz="3000" spc="300" dirty="0">
                <a:solidFill>
                  <a:srgbClr val="000000"/>
                </a:solidFill>
                <a:latin typeface="Lato Italics"/>
              </a:rPr>
              <a:t> </a:t>
            </a:r>
            <a:r>
              <a:rPr lang="en-US" sz="3000" spc="300" dirty="0" err="1">
                <a:solidFill>
                  <a:srgbClr val="000000"/>
                </a:solidFill>
                <a:latin typeface="Lato Italics"/>
              </a:rPr>
              <a:t>dữ</a:t>
            </a:r>
            <a:r>
              <a:rPr lang="en-US" sz="3000" spc="300" dirty="0">
                <a:solidFill>
                  <a:srgbClr val="000000"/>
                </a:solidFill>
                <a:latin typeface="Lato Italics"/>
              </a:rPr>
              <a:t> </a:t>
            </a:r>
            <a:r>
              <a:rPr lang="en-US" sz="3000" spc="300" dirty="0" err="1">
                <a:solidFill>
                  <a:srgbClr val="000000"/>
                </a:solidFill>
                <a:latin typeface="Lato Italics"/>
              </a:rPr>
              <a:t>liệu</a:t>
            </a:r>
            <a:endParaRPr lang="en-US" sz="3000" spc="300" dirty="0">
              <a:solidFill>
                <a:srgbClr val="000000"/>
              </a:solidFill>
              <a:latin typeface="Lato Italics"/>
            </a:endParaRPr>
          </a:p>
          <a:p>
            <a:pPr marL="514350" indent="-514350">
              <a:lnSpc>
                <a:spcPts val="4200"/>
              </a:lnSpc>
              <a:buFont typeface="+mj-lt"/>
              <a:buAutoNum type="arabicPeriod"/>
            </a:pPr>
            <a:r>
              <a:rPr lang="en-US" sz="3000" spc="300" dirty="0">
                <a:solidFill>
                  <a:srgbClr val="000000"/>
                </a:solidFill>
                <a:latin typeface="Lato Italics"/>
              </a:rPr>
              <a:t>Data Exploration</a:t>
            </a:r>
          </a:p>
        </p:txBody>
      </p:sp>
      <p:sp>
        <p:nvSpPr>
          <p:cNvPr id="17" name="TextBox 17"/>
          <p:cNvSpPr txBox="1"/>
          <p:nvPr/>
        </p:nvSpPr>
        <p:spPr>
          <a:xfrm>
            <a:off x="895350" y="3742663"/>
            <a:ext cx="9233976" cy="955390"/>
          </a:xfrm>
          <a:prstGeom prst="rect">
            <a:avLst/>
          </a:prstGeom>
        </p:spPr>
        <p:txBody>
          <a:bodyPr lIns="0" tIns="0" rIns="0" bIns="0" rtlCol="0" anchor="t">
            <a:spAutoFit/>
          </a:bodyPr>
          <a:lstStyle/>
          <a:p>
            <a:pPr algn="ctr">
              <a:lnSpc>
                <a:spcPts val="8400"/>
              </a:lnSpc>
            </a:pPr>
            <a:r>
              <a:rPr lang="en-US" sz="4800" spc="300" dirty="0">
                <a:solidFill>
                  <a:srgbClr val="2B4A9D"/>
                </a:solidFill>
                <a:latin typeface="Lato Bold"/>
              </a:rPr>
              <a:t>TỔNG QUAN BỘ DỮ LIỆU</a:t>
            </a:r>
          </a:p>
        </p:txBody>
      </p:sp>
      <p:sp>
        <p:nvSpPr>
          <p:cNvPr id="18" name="TextBox 18"/>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Heavy"/>
              </a:rPr>
              <a:t>1</a:t>
            </a:r>
          </a:p>
        </p:txBody>
      </p:sp>
      <p:grpSp>
        <p:nvGrpSpPr>
          <p:cNvPr id="19" name="Group 19"/>
          <p:cNvGrpSpPr/>
          <p:nvPr/>
        </p:nvGrpSpPr>
        <p:grpSpPr>
          <a:xfrm>
            <a:off x="10129326" y="0"/>
            <a:ext cx="8158674" cy="10287003"/>
            <a:chOff x="0" y="0"/>
            <a:chExt cx="2976306" cy="3752726"/>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txBody>
            <a:bodyPr/>
            <a:lstStyle/>
            <a:p>
              <a:endParaRPr lang="en-US"/>
            </a:p>
          </p:txBody>
        </p:sp>
      </p:grpSp>
      <p:sp>
        <p:nvSpPr>
          <p:cNvPr id="21" name="Freeform 21"/>
          <p:cNvSpPr/>
          <p:nvPr/>
        </p:nvSpPr>
        <p:spPr>
          <a:xfrm>
            <a:off x="11988014" y="3011677"/>
            <a:ext cx="4441299" cy="4263647"/>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2" name="Picture 7">
            <a:extLst>
              <a:ext uri="{FF2B5EF4-FFF2-40B4-BE49-F238E27FC236}">
                <a16:creationId xmlns:a16="http://schemas.microsoft.com/office/drawing/2014/main" id="{7A557D76-1C1F-7556-E0C2-6A3A10E59535}"/>
              </a:ext>
            </a:extLst>
          </p:cNvPr>
          <p:cNvPicPr>
            <a:picLocks noChangeAspect="1"/>
          </p:cNvPicPr>
          <p:nvPr/>
        </p:nvPicPr>
        <p:blipFill>
          <a:blip r:embed="rId4"/>
          <a:srcRect l="27241" r="11835"/>
          <a:stretch>
            <a:fillRect/>
          </a:stretch>
        </p:blipFill>
        <p:spPr>
          <a:xfrm>
            <a:off x="10614781" y="419100"/>
            <a:ext cx="7304695" cy="9372600"/>
          </a:xfrm>
          <a:prstGeom prst="rect">
            <a:avLst/>
          </a:prstGeom>
        </p:spPr>
      </p:pic>
      <p:grpSp>
        <p:nvGrpSpPr>
          <p:cNvPr id="23" name="Group 14">
            <a:extLst>
              <a:ext uri="{FF2B5EF4-FFF2-40B4-BE49-F238E27FC236}">
                <a16:creationId xmlns:a16="http://schemas.microsoft.com/office/drawing/2014/main" id="{D65C53FF-DB8C-309A-4AA6-09583015E9AB}"/>
              </a:ext>
            </a:extLst>
          </p:cNvPr>
          <p:cNvGrpSpPr/>
          <p:nvPr/>
        </p:nvGrpSpPr>
        <p:grpSpPr>
          <a:xfrm>
            <a:off x="0" y="0"/>
            <a:ext cx="541602" cy="10287000"/>
            <a:chOff x="0" y="0"/>
            <a:chExt cx="157867" cy="2998468"/>
          </a:xfrm>
        </p:grpSpPr>
        <p:sp>
          <p:nvSpPr>
            <p:cNvPr id="24" name="Freeform 15">
              <a:extLst>
                <a:ext uri="{FF2B5EF4-FFF2-40B4-BE49-F238E27FC236}">
                  <a16:creationId xmlns:a16="http://schemas.microsoft.com/office/drawing/2014/main" id="{D19AF0BE-B0A5-9384-FFC6-8AE8C4CC16A4}"/>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80498" y="886353"/>
            <a:ext cx="15327005"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DATA EXPLORATION</a:t>
            </a:r>
          </a:p>
        </p:txBody>
      </p:sp>
      <p:grpSp>
        <p:nvGrpSpPr>
          <p:cNvPr id="3" name="Group 3"/>
          <p:cNvGrpSpPr/>
          <p:nvPr/>
        </p:nvGrpSpPr>
        <p:grpSpPr>
          <a:xfrm>
            <a:off x="0" y="0"/>
            <a:ext cx="18288000" cy="417760"/>
            <a:chOff x="0" y="0"/>
            <a:chExt cx="6671512" cy="152400"/>
          </a:xfrm>
        </p:grpSpPr>
        <p:sp>
          <p:nvSpPr>
            <p:cNvPr id="4" name="Freeform 4"/>
            <p:cNvSpPr/>
            <p:nvPr/>
          </p:nvSpPr>
          <p:spPr>
            <a:xfrm>
              <a:off x="0" y="0"/>
              <a:ext cx="6671512" cy="152400"/>
            </a:xfrm>
            <a:custGeom>
              <a:avLst/>
              <a:gdLst/>
              <a:ahLst/>
              <a:cxnLst/>
              <a:rect l="l" t="t" r="r" b="b"/>
              <a:pathLst>
                <a:path w="6671512" h="152400">
                  <a:moveTo>
                    <a:pt x="0" y="0"/>
                  </a:moveTo>
                  <a:lnTo>
                    <a:pt x="6671512" y="0"/>
                  </a:lnTo>
                  <a:lnTo>
                    <a:pt x="6671512" y="152400"/>
                  </a:lnTo>
                  <a:lnTo>
                    <a:pt x="0" y="152400"/>
                  </a:lnTo>
                  <a:close/>
                </a:path>
              </a:pathLst>
            </a:custGeom>
            <a:solidFill>
              <a:srgbClr val="2B4A9D"/>
            </a:solidFill>
          </p:spPr>
        </p:sp>
      </p:grpSp>
      <p:grpSp>
        <p:nvGrpSpPr>
          <p:cNvPr id="5" name="Group 5"/>
          <p:cNvGrpSpPr/>
          <p:nvPr/>
        </p:nvGrpSpPr>
        <p:grpSpPr>
          <a:xfrm rot="5400000">
            <a:off x="-1963" y="1309"/>
            <a:ext cx="1635964" cy="1633346"/>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7" name="Group 7"/>
          <p:cNvGrpSpPr/>
          <p:nvPr/>
        </p:nvGrpSpPr>
        <p:grpSpPr>
          <a:xfrm rot="-10800000">
            <a:off x="16652690" y="1309"/>
            <a:ext cx="1635964" cy="1633346"/>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9" name="Freeform 9"/>
          <p:cNvSpPr>
            <a:spLocks noChangeAspect="1"/>
          </p:cNvSpPr>
          <p:nvPr/>
        </p:nvSpPr>
        <p:spPr>
          <a:xfrm>
            <a:off x="177057" y="2705100"/>
            <a:ext cx="12641865" cy="7581900"/>
          </a:xfrm>
          <a:custGeom>
            <a:avLst/>
            <a:gdLst/>
            <a:ahLst/>
            <a:cxnLst/>
            <a:rect l="l" t="t" r="r" b="b"/>
            <a:pathLst>
              <a:path w="9144654" h="5484464">
                <a:moveTo>
                  <a:pt x="0" y="0"/>
                </a:moveTo>
                <a:lnTo>
                  <a:pt x="9144654" y="0"/>
                </a:lnTo>
                <a:lnTo>
                  <a:pt x="9144654" y="5484464"/>
                </a:lnTo>
                <a:lnTo>
                  <a:pt x="0" y="5484464"/>
                </a:lnTo>
                <a:lnTo>
                  <a:pt x="0" y="0"/>
                </a:lnTo>
                <a:close/>
              </a:path>
            </a:pathLst>
          </a:custGeom>
          <a:blipFill>
            <a:blip r:embed="rId2"/>
            <a:stretch>
              <a:fillRect t="-1122" b="-1122"/>
            </a:stretch>
          </a:blipFill>
        </p:spPr>
        <p:txBody>
          <a:bodyPr/>
          <a:lstStyle/>
          <a:p>
            <a:endParaRPr lang="en-US" dirty="0"/>
          </a:p>
        </p:txBody>
      </p:sp>
      <p:sp>
        <p:nvSpPr>
          <p:cNvPr id="11" name="TextBox 11"/>
          <p:cNvSpPr txBox="1"/>
          <p:nvPr/>
        </p:nvSpPr>
        <p:spPr>
          <a:xfrm>
            <a:off x="12877800" y="5119255"/>
            <a:ext cx="5008655" cy="2645789"/>
          </a:xfrm>
          <a:prstGeom prst="rect">
            <a:avLst/>
          </a:prstGeom>
        </p:spPr>
        <p:txBody>
          <a:bodyPr wrap="square" lIns="0" tIns="0" rIns="0" bIns="0" rtlCol="0" anchor="t">
            <a:spAutoFit/>
          </a:bodyPr>
          <a:lstStyle/>
          <a:p>
            <a:pPr algn="ctr">
              <a:lnSpc>
                <a:spcPts val="4200"/>
              </a:lnSpc>
            </a:pPr>
            <a:r>
              <a:rPr lang="en-US" sz="3200" spc="300" dirty="0">
                <a:solidFill>
                  <a:srgbClr val="000000"/>
                </a:solidFill>
                <a:latin typeface="Lato Bold" panose="020F0502020204030203" charset="0"/>
                <a:ea typeface="Lato Bold" panose="020F0502020204030203" charset="0"/>
                <a:cs typeface="Lato Bold" panose="020F0502020204030203" charset="0"/>
              </a:rPr>
              <a:t>CAMPAIGN</a:t>
            </a:r>
          </a:p>
          <a:p>
            <a:pPr algn="ctr">
              <a:lnSpc>
                <a:spcPts val="4200"/>
              </a:lnSpc>
            </a:pPr>
            <a:r>
              <a:rPr lang="en-US" sz="3200" dirty="0" err="1">
                <a:solidFill>
                  <a:srgbClr val="000000"/>
                </a:solidFill>
                <a:latin typeface="Noto Serif Display"/>
              </a:rPr>
              <a:t>Biểu</a:t>
            </a:r>
            <a:r>
              <a:rPr lang="en-US" sz="3200" dirty="0">
                <a:solidFill>
                  <a:srgbClr val="000000"/>
                </a:solidFill>
                <a:latin typeface="Noto Serif Display"/>
              </a:rPr>
              <a:t> </a:t>
            </a:r>
            <a:r>
              <a:rPr lang="en-US" sz="3200" dirty="0" err="1">
                <a:solidFill>
                  <a:srgbClr val="000000"/>
                </a:solidFill>
                <a:latin typeface="Noto Serif Display"/>
              </a:rPr>
              <a:t>đồ</a:t>
            </a:r>
            <a:r>
              <a:rPr lang="en-US" sz="3200" dirty="0">
                <a:solidFill>
                  <a:srgbClr val="000000"/>
                </a:solidFill>
                <a:latin typeface="Noto Serif Display"/>
              </a:rPr>
              <a:t> </a:t>
            </a:r>
            <a:r>
              <a:rPr lang="en-US" sz="3200" dirty="0" err="1">
                <a:solidFill>
                  <a:srgbClr val="000000"/>
                </a:solidFill>
                <a:latin typeface="Noto Serif Display"/>
              </a:rPr>
              <a:t>tần</a:t>
            </a:r>
            <a:r>
              <a:rPr lang="en-US" sz="3200" dirty="0">
                <a:solidFill>
                  <a:srgbClr val="000000"/>
                </a:solidFill>
                <a:latin typeface="Noto Serif Display"/>
              </a:rPr>
              <a:t> </a:t>
            </a:r>
            <a:r>
              <a:rPr lang="en-US" sz="3200" dirty="0" err="1">
                <a:solidFill>
                  <a:srgbClr val="000000"/>
                </a:solidFill>
                <a:latin typeface="Noto Serif Display"/>
              </a:rPr>
              <a:t>suất</a:t>
            </a:r>
            <a:r>
              <a:rPr lang="en-US" sz="3200" dirty="0">
                <a:solidFill>
                  <a:srgbClr val="000000"/>
                </a:solidFill>
                <a:latin typeface="Noto Serif Display"/>
              </a:rPr>
              <a:t> (Histogram Chart) </a:t>
            </a:r>
            <a:r>
              <a:rPr lang="en-US" sz="3200" dirty="0" err="1">
                <a:solidFill>
                  <a:srgbClr val="000000"/>
                </a:solidFill>
                <a:latin typeface="Noto Serif Display"/>
              </a:rPr>
              <a:t>tần</a:t>
            </a:r>
            <a:r>
              <a:rPr lang="en-US" sz="3200" dirty="0">
                <a:solidFill>
                  <a:srgbClr val="000000"/>
                </a:solidFill>
                <a:latin typeface="Noto Serif Display"/>
              </a:rPr>
              <a:t> </a:t>
            </a:r>
            <a:r>
              <a:rPr lang="en-US" sz="3200" dirty="0" err="1">
                <a:solidFill>
                  <a:srgbClr val="000000"/>
                </a:solidFill>
                <a:latin typeface="Noto Serif Display"/>
              </a:rPr>
              <a:t>suất</a:t>
            </a:r>
            <a:r>
              <a:rPr lang="en-US" sz="3200" dirty="0">
                <a:solidFill>
                  <a:srgbClr val="000000"/>
                </a:solidFill>
                <a:latin typeface="Noto Serif Display"/>
              </a:rPr>
              <a:t> </a:t>
            </a:r>
            <a:r>
              <a:rPr lang="en-US" sz="3200" dirty="0" err="1">
                <a:solidFill>
                  <a:srgbClr val="000000"/>
                </a:solidFill>
                <a:latin typeface="Noto Serif Display"/>
              </a:rPr>
              <a:t>tham</a:t>
            </a:r>
            <a:r>
              <a:rPr lang="en-US" sz="3200" dirty="0">
                <a:solidFill>
                  <a:srgbClr val="000000"/>
                </a:solidFill>
                <a:latin typeface="Noto Serif Display"/>
              </a:rPr>
              <a:t> </a:t>
            </a:r>
            <a:r>
              <a:rPr lang="en-US" sz="3200" dirty="0" err="1">
                <a:solidFill>
                  <a:srgbClr val="000000"/>
                </a:solidFill>
                <a:latin typeface="Noto Serif Display"/>
              </a:rPr>
              <a:t>gia</a:t>
            </a:r>
            <a:r>
              <a:rPr lang="en-US" sz="3200" dirty="0">
                <a:solidFill>
                  <a:srgbClr val="000000"/>
                </a:solidFill>
                <a:latin typeface="Noto Serif Display"/>
              </a:rPr>
              <a:t> Campaign   </a:t>
            </a:r>
          </a:p>
          <a:p>
            <a:pPr algn="ctr">
              <a:lnSpc>
                <a:spcPts val="4200"/>
              </a:lnSpc>
            </a:pPr>
            <a:r>
              <a:rPr lang="en-US" sz="3200" spc="300" dirty="0">
                <a:solidFill>
                  <a:srgbClr val="000000"/>
                </a:solidFill>
                <a:latin typeface="Lato"/>
              </a:rPr>
              <a:t> </a:t>
            </a:r>
          </a:p>
        </p:txBody>
      </p:sp>
      <p:sp>
        <p:nvSpPr>
          <p:cNvPr id="15" name="TextBox 15"/>
          <p:cNvSpPr txBox="1"/>
          <p:nvPr/>
        </p:nvSpPr>
        <p:spPr>
          <a:xfrm>
            <a:off x="6362373" y="1943100"/>
            <a:ext cx="5563254" cy="577081"/>
          </a:xfrm>
          <a:prstGeom prst="rect">
            <a:avLst/>
          </a:prstGeom>
        </p:spPr>
        <p:txBody>
          <a:bodyPr wrap="square" lIns="0" tIns="0" rIns="0" bIns="0" rtlCol="0" anchor="t">
            <a:spAutoFit/>
          </a:bodyPr>
          <a:lstStyle/>
          <a:p>
            <a:pPr algn="ctr">
              <a:lnSpc>
                <a:spcPts val="4480"/>
              </a:lnSpc>
            </a:pPr>
            <a:r>
              <a:rPr lang="en-US" sz="4000" dirty="0" err="1">
                <a:solidFill>
                  <a:srgbClr val="5271FF"/>
                </a:solidFill>
                <a:latin typeface="Lato Bold" panose="020F0502020204030203" charset="0"/>
                <a:ea typeface="Lato Bold" panose="020F0502020204030203" charset="0"/>
                <a:cs typeface="Lato Bold" panose="020F0502020204030203" charset="0"/>
              </a:rPr>
              <a:t>Bảng</a:t>
            </a:r>
            <a:r>
              <a:rPr lang="en-US" sz="4000" dirty="0">
                <a:solidFill>
                  <a:srgbClr val="5271FF"/>
                </a:solidFill>
                <a:latin typeface="Lato Bold" panose="020F0502020204030203" charset="0"/>
                <a:ea typeface="Lato Bold" panose="020F0502020204030203" charset="0"/>
                <a:cs typeface="Lato Bold" panose="020F0502020204030203" charset="0"/>
              </a:rPr>
              <a:t> </a:t>
            </a:r>
            <a:r>
              <a:rPr lang="en-US" sz="4000" dirty="0" err="1">
                <a:solidFill>
                  <a:srgbClr val="5271FF"/>
                </a:solidFill>
                <a:latin typeface="Lato Bold" panose="020F0502020204030203" charset="0"/>
                <a:ea typeface="Lato Bold" panose="020F0502020204030203" charset="0"/>
                <a:cs typeface="Lato Bold" panose="020F0502020204030203" charset="0"/>
              </a:rPr>
              <a:t>campaign_table</a:t>
            </a:r>
            <a:r>
              <a:rPr lang="en-US" sz="4000" dirty="0">
                <a:solidFill>
                  <a:srgbClr val="5271FF"/>
                </a:solidFill>
                <a:latin typeface="Lato Bold" panose="020F0502020204030203" charset="0"/>
                <a:ea typeface="Lato Bold" panose="020F0502020204030203" charset="0"/>
                <a:cs typeface="Lato Bold" panose="020F0502020204030203" charset="0"/>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80498" y="886353"/>
            <a:ext cx="15327005"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DATA EXPLORATION</a:t>
            </a:r>
          </a:p>
        </p:txBody>
      </p:sp>
      <p:grpSp>
        <p:nvGrpSpPr>
          <p:cNvPr id="3" name="Group 3"/>
          <p:cNvGrpSpPr/>
          <p:nvPr/>
        </p:nvGrpSpPr>
        <p:grpSpPr>
          <a:xfrm>
            <a:off x="0" y="0"/>
            <a:ext cx="18288000" cy="417760"/>
            <a:chOff x="0" y="0"/>
            <a:chExt cx="6671512" cy="152400"/>
          </a:xfrm>
        </p:grpSpPr>
        <p:sp>
          <p:nvSpPr>
            <p:cNvPr id="4" name="Freeform 4"/>
            <p:cNvSpPr/>
            <p:nvPr/>
          </p:nvSpPr>
          <p:spPr>
            <a:xfrm>
              <a:off x="0" y="0"/>
              <a:ext cx="6671512" cy="152400"/>
            </a:xfrm>
            <a:custGeom>
              <a:avLst/>
              <a:gdLst/>
              <a:ahLst/>
              <a:cxnLst/>
              <a:rect l="l" t="t" r="r" b="b"/>
              <a:pathLst>
                <a:path w="6671512" h="152400">
                  <a:moveTo>
                    <a:pt x="0" y="0"/>
                  </a:moveTo>
                  <a:lnTo>
                    <a:pt x="6671512" y="0"/>
                  </a:lnTo>
                  <a:lnTo>
                    <a:pt x="6671512" y="152400"/>
                  </a:lnTo>
                  <a:lnTo>
                    <a:pt x="0" y="152400"/>
                  </a:lnTo>
                  <a:close/>
                </a:path>
              </a:pathLst>
            </a:custGeom>
            <a:solidFill>
              <a:srgbClr val="2B4A9D"/>
            </a:solidFill>
          </p:spPr>
        </p:sp>
      </p:grpSp>
      <p:grpSp>
        <p:nvGrpSpPr>
          <p:cNvPr id="5" name="Group 5"/>
          <p:cNvGrpSpPr/>
          <p:nvPr/>
        </p:nvGrpSpPr>
        <p:grpSpPr>
          <a:xfrm rot="5400000">
            <a:off x="-1963" y="1309"/>
            <a:ext cx="1635964" cy="1633346"/>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7" name="Group 7"/>
          <p:cNvGrpSpPr/>
          <p:nvPr/>
        </p:nvGrpSpPr>
        <p:grpSpPr>
          <a:xfrm rot="-10800000">
            <a:off x="16652690" y="1309"/>
            <a:ext cx="1635964" cy="1633346"/>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0" name="Freeform 10"/>
          <p:cNvSpPr/>
          <p:nvPr/>
        </p:nvSpPr>
        <p:spPr>
          <a:xfrm>
            <a:off x="685800" y="2668465"/>
            <a:ext cx="7924800" cy="6732181"/>
          </a:xfrm>
          <a:custGeom>
            <a:avLst/>
            <a:gdLst/>
            <a:ahLst/>
            <a:cxnLst/>
            <a:rect l="l" t="t" r="r" b="b"/>
            <a:pathLst>
              <a:path w="6522903" h="5663860">
                <a:moveTo>
                  <a:pt x="0" y="0"/>
                </a:moveTo>
                <a:lnTo>
                  <a:pt x="6522903" y="0"/>
                </a:lnTo>
                <a:lnTo>
                  <a:pt x="6522903" y="5663860"/>
                </a:lnTo>
                <a:lnTo>
                  <a:pt x="0" y="5663860"/>
                </a:lnTo>
                <a:lnTo>
                  <a:pt x="0" y="0"/>
                </a:lnTo>
                <a:close/>
              </a:path>
            </a:pathLst>
          </a:custGeom>
          <a:blipFill>
            <a:blip r:embed="rId2"/>
            <a:stretch>
              <a:fillRect/>
            </a:stretch>
          </a:blipFill>
        </p:spPr>
      </p:sp>
      <p:sp>
        <p:nvSpPr>
          <p:cNvPr id="13" name="TextBox 13"/>
          <p:cNvSpPr txBox="1"/>
          <p:nvPr/>
        </p:nvSpPr>
        <p:spPr>
          <a:xfrm>
            <a:off x="9144000" y="5295900"/>
            <a:ext cx="8348618" cy="1563120"/>
          </a:xfrm>
          <a:prstGeom prst="rect">
            <a:avLst/>
          </a:prstGeom>
        </p:spPr>
        <p:txBody>
          <a:bodyPr wrap="square" lIns="0" tIns="0" rIns="0" bIns="0" rtlCol="0" anchor="t">
            <a:spAutoFit/>
          </a:bodyPr>
          <a:lstStyle/>
          <a:p>
            <a:pPr algn="ctr">
              <a:lnSpc>
                <a:spcPts val="4200"/>
              </a:lnSpc>
            </a:pPr>
            <a:r>
              <a:rPr lang="en-US" sz="3200" spc="300" dirty="0">
                <a:solidFill>
                  <a:srgbClr val="000000"/>
                </a:solidFill>
                <a:latin typeface="Lato Bold" panose="020F0502020204030203" charset="0"/>
                <a:ea typeface="Lato Bold" panose="020F0502020204030203" charset="0"/>
                <a:cs typeface="Lato Bold" panose="020F0502020204030203" charset="0"/>
              </a:rPr>
              <a:t>DESCRIPTION</a:t>
            </a:r>
          </a:p>
          <a:p>
            <a:pPr algn="ctr">
              <a:lnSpc>
                <a:spcPts val="4200"/>
              </a:lnSpc>
            </a:pPr>
            <a:r>
              <a:rPr lang="en-US" sz="3200" dirty="0" err="1">
                <a:solidFill>
                  <a:srgbClr val="000000"/>
                </a:solidFill>
                <a:latin typeface="Noto Serif Display"/>
              </a:rPr>
              <a:t>Biểu</a:t>
            </a:r>
            <a:r>
              <a:rPr lang="en-US" sz="3200" dirty="0">
                <a:solidFill>
                  <a:srgbClr val="000000"/>
                </a:solidFill>
                <a:latin typeface="Noto Serif Display"/>
              </a:rPr>
              <a:t> </a:t>
            </a:r>
            <a:r>
              <a:rPr lang="en-US" sz="3200" dirty="0" err="1">
                <a:solidFill>
                  <a:srgbClr val="000000"/>
                </a:solidFill>
                <a:latin typeface="Noto Serif Display"/>
              </a:rPr>
              <a:t>đồ</a:t>
            </a:r>
            <a:r>
              <a:rPr lang="en-US" sz="3200" dirty="0">
                <a:solidFill>
                  <a:srgbClr val="000000"/>
                </a:solidFill>
                <a:latin typeface="Noto Serif Display"/>
              </a:rPr>
              <a:t> </a:t>
            </a:r>
            <a:r>
              <a:rPr lang="en-US" sz="3200" dirty="0" err="1">
                <a:solidFill>
                  <a:srgbClr val="000000"/>
                </a:solidFill>
                <a:latin typeface="Noto Serif Display"/>
              </a:rPr>
              <a:t>tròn</a:t>
            </a:r>
            <a:r>
              <a:rPr lang="en-US" sz="3200" dirty="0">
                <a:solidFill>
                  <a:srgbClr val="000000"/>
                </a:solidFill>
                <a:latin typeface="Noto Serif Display"/>
              </a:rPr>
              <a:t> (Pie Chart) </a:t>
            </a:r>
            <a:r>
              <a:rPr lang="en-US" sz="3200" dirty="0" err="1">
                <a:solidFill>
                  <a:srgbClr val="000000"/>
                </a:solidFill>
                <a:latin typeface="Noto Serif Display"/>
              </a:rPr>
              <a:t>tỉ</a:t>
            </a:r>
            <a:r>
              <a:rPr lang="en-US" sz="3200" dirty="0">
                <a:solidFill>
                  <a:srgbClr val="000000"/>
                </a:solidFill>
                <a:latin typeface="Noto Serif Display"/>
              </a:rPr>
              <a:t> </a:t>
            </a:r>
            <a:r>
              <a:rPr lang="en-US" sz="3200" dirty="0" err="1">
                <a:solidFill>
                  <a:srgbClr val="000000"/>
                </a:solidFill>
                <a:latin typeface="Noto Serif Display"/>
              </a:rPr>
              <a:t>lệ</a:t>
            </a:r>
            <a:r>
              <a:rPr lang="en-US" sz="3200" dirty="0">
                <a:solidFill>
                  <a:srgbClr val="000000"/>
                </a:solidFill>
                <a:latin typeface="Noto Serif Display"/>
              </a:rPr>
              <a:t> </a:t>
            </a:r>
            <a:r>
              <a:rPr lang="en-US" sz="3200" dirty="0" err="1">
                <a:solidFill>
                  <a:srgbClr val="000000"/>
                </a:solidFill>
                <a:latin typeface="Noto Serif Display"/>
              </a:rPr>
              <a:t>trong</a:t>
            </a:r>
            <a:r>
              <a:rPr lang="en-US" sz="3200" dirty="0">
                <a:solidFill>
                  <a:srgbClr val="000000"/>
                </a:solidFill>
                <a:latin typeface="Noto Serif Display"/>
              </a:rPr>
              <a:t> Campaign   </a:t>
            </a:r>
          </a:p>
          <a:p>
            <a:pPr algn="ctr">
              <a:lnSpc>
                <a:spcPts val="4200"/>
              </a:lnSpc>
            </a:pPr>
            <a:endParaRPr lang="en-US" sz="3200" spc="300" dirty="0">
              <a:solidFill>
                <a:srgbClr val="000000"/>
              </a:solidFill>
              <a:latin typeface="Lato"/>
            </a:endParaRPr>
          </a:p>
        </p:txBody>
      </p:sp>
      <p:sp>
        <p:nvSpPr>
          <p:cNvPr id="15" name="TextBox 15"/>
          <p:cNvSpPr txBox="1"/>
          <p:nvPr/>
        </p:nvSpPr>
        <p:spPr>
          <a:xfrm>
            <a:off x="6362373" y="1943100"/>
            <a:ext cx="5563254" cy="577081"/>
          </a:xfrm>
          <a:prstGeom prst="rect">
            <a:avLst/>
          </a:prstGeom>
        </p:spPr>
        <p:txBody>
          <a:bodyPr wrap="square" lIns="0" tIns="0" rIns="0" bIns="0" rtlCol="0" anchor="t">
            <a:spAutoFit/>
          </a:bodyPr>
          <a:lstStyle/>
          <a:p>
            <a:pPr algn="ctr">
              <a:lnSpc>
                <a:spcPts val="4480"/>
              </a:lnSpc>
            </a:pPr>
            <a:r>
              <a:rPr lang="en-US" sz="4000" dirty="0" err="1">
                <a:solidFill>
                  <a:srgbClr val="5271FF"/>
                </a:solidFill>
                <a:latin typeface="Lato Bold" panose="020F0502020204030203" charset="0"/>
                <a:ea typeface="Lato Bold" panose="020F0502020204030203" charset="0"/>
                <a:cs typeface="Lato Bold" panose="020F0502020204030203" charset="0"/>
              </a:rPr>
              <a:t>Bảng</a:t>
            </a:r>
            <a:r>
              <a:rPr lang="en-US" sz="4000" dirty="0">
                <a:solidFill>
                  <a:srgbClr val="5271FF"/>
                </a:solidFill>
                <a:latin typeface="Lato Bold" panose="020F0502020204030203" charset="0"/>
                <a:ea typeface="Lato Bold" panose="020F0502020204030203" charset="0"/>
                <a:cs typeface="Lato Bold" panose="020F0502020204030203" charset="0"/>
              </a:rPr>
              <a:t> </a:t>
            </a:r>
            <a:r>
              <a:rPr lang="en-US" sz="4000" dirty="0" err="1">
                <a:solidFill>
                  <a:srgbClr val="5271FF"/>
                </a:solidFill>
                <a:latin typeface="Lato Bold" panose="020F0502020204030203" charset="0"/>
                <a:ea typeface="Lato Bold" panose="020F0502020204030203" charset="0"/>
                <a:cs typeface="Lato Bold" panose="020F0502020204030203" charset="0"/>
              </a:rPr>
              <a:t>campaign_table</a:t>
            </a:r>
            <a:r>
              <a:rPr lang="en-US" sz="4000" dirty="0">
                <a:solidFill>
                  <a:srgbClr val="5271FF"/>
                </a:solidFill>
                <a:latin typeface="Lato Bold" panose="020F0502020204030203" charset="0"/>
                <a:ea typeface="Lato Bold" panose="020F0502020204030203" charset="0"/>
                <a:cs typeface="Lato Bold" panose="020F0502020204030203" charset="0"/>
              </a:rPr>
              <a:t>   </a:t>
            </a:r>
          </a:p>
        </p:txBody>
      </p:sp>
    </p:spTree>
    <p:extLst>
      <p:ext uri="{BB962C8B-B14F-4D97-AF65-F5344CB8AC3E}">
        <p14:creationId xmlns:p14="http://schemas.microsoft.com/office/powerpoint/2010/main" val="4052718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80498" y="886353"/>
            <a:ext cx="15327005"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DATA EXPLORATION</a:t>
            </a:r>
          </a:p>
        </p:txBody>
      </p:sp>
      <p:grpSp>
        <p:nvGrpSpPr>
          <p:cNvPr id="3" name="Group 3"/>
          <p:cNvGrpSpPr/>
          <p:nvPr/>
        </p:nvGrpSpPr>
        <p:grpSpPr>
          <a:xfrm>
            <a:off x="0" y="0"/>
            <a:ext cx="18288000" cy="417760"/>
            <a:chOff x="0" y="0"/>
            <a:chExt cx="6671512" cy="152400"/>
          </a:xfrm>
        </p:grpSpPr>
        <p:sp>
          <p:nvSpPr>
            <p:cNvPr id="4" name="Freeform 4"/>
            <p:cNvSpPr/>
            <p:nvPr/>
          </p:nvSpPr>
          <p:spPr>
            <a:xfrm>
              <a:off x="0" y="0"/>
              <a:ext cx="6671512" cy="152400"/>
            </a:xfrm>
            <a:custGeom>
              <a:avLst/>
              <a:gdLst/>
              <a:ahLst/>
              <a:cxnLst/>
              <a:rect l="l" t="t" r="r" b="b"/>
              <a:pathLst>
                <a:path w="6671512" h="152400">
                  <a:moveTo>
                    <a:pt x="0" y="0"/>
                  </a:moveTo>
                  <a:lnTo>
                    <a:pt x="6671512" y="0"/>
                  </a:lnTo>
                  <a:lnTo>
                    <a:pt x="6671512" y="152400"/>
                  </a:lnTo>
                  <a:lnTo>
                    <a:pt x="0" y="152400"/>
                  </a:lnTo>
                  <a:close/>
                </a:path>
              </a:pathLst>
            </a:custGeom>
            <a:solidFill>
              <a:srgbClr val="2B4A9D"/>
            </a:solidFill>
          </p:spPr>
        </p:sp>
      </p:grpSp>
      <p:grpSp>
        <p:nvGrpSpPr>
          <p:cNvPr id="5" name="Group 5"/>
          <p:cNvGrpSpPr/>
          <p:nvPr/>
        </p:nvGrpSpPr>
        <p:grpSpPr>
          <a:xfrm rot="5400000">
            <a:off x="-1963" y="1309"/>
            <a:ext cx="1635964" cy="1633346"/>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7" name="Group 7"/>
          <p:cNvGrpSpPr/>
          <p:nvPr/>
        </p:nvGrpSpPr>
        <p:grpSpPr>
          <a:xfrm rot="-10800000">
            <a:off x="16652690" y="1309"/>
            <a:ext cx="1635964" cy="1633346"/>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9" name="Freeform 9"/>
          <p:cNvSpPr/>
          <p:nvPr/>
        </p:nvSpPr>
        <p:spPr>
          <a:xfrm>
            <a:off x="1323967" y="2858913"/>
            <a:ext cx="6206863" cy="5461466"/>
          </a:xfrm>
          <a:custGeom>
            <a:avLst/>
            <a:gdLst/>
            <a:ahLst/>
            <a:cxnLst/>
            <a:rect l="l" t="t" r="r" b="b"/>
            <a:pathLst>
              <a:path w="6206863" h="5461466">
                <a:moveTo>
                  <a:pt x="0" y="0"/>
                </a:moveTo>
                <a:lnTo>
                  <a:pt x="6206863" y="0"/>
                </a:lnTo>
                <a:lnTo>
                  <a:pt x="6206863" y="5461467"/>
                </a:lnTo>
                <a:lnTo>
                  <a:pt x="0" y="5461467"/>
                </a:lnTo>
                <a:lnTo>
                  <a:pt x="0" y="0"/>
                </a:lnTo>
                <a:close/>
              </a:path>
            </a:pathLst>
          </a:custGeom>
          <a:blipFill>
            <a:blip r:embed="rId2"/>
            <a:stretch>
              <a:fillRect/>
            </a:stretch>
          </a:blipFill>
        </p:spPr>
      </p:sp>
      <p:sp>
        <p:nvSpPr>
          <p:cNvPr id="10" name="Freeform 10"/>
          <p:cNvSpPr/>
          <p:nvPr/>
        </p:nvSpPr>
        <p:spPr>
          <a:xfrm>
            <a:off x="10757172" y="2908109"/>
            <a:ext cx="5830898" cy="5412270"/>
          </a:xfrm>
          <a:custGeom>
            <a:avLst/>
            <a:gdLst/>
            <a:ahLst/>
            <a:cxnLst/>
            <a:rect l="l" t="t" r="r" b="b"/>
            <a:pathLst>
              <a:path w="5830898" h="5412270">
                <a:moveTo>
                  <a:pt x="0" y="0"/>
                </a:moveTo>
                <a:lnTo>
                  <a:pt x="5830898" y="0"/>
                </a:lnTo>
                <a:lnTo>
                  <a:pt x="5830898" y="5412270"/>
                </a:lnTo>
                <a:lnTo>
                  <a:pt x="0" y="5412270"/>
                </a:lnTo>
                <a:lnTo>
                  <a:pt x="0" y="0"/>
                </a:lnTo>
                <a:close/>
              </a:path>
            </a:pathLst>
          </a:custGeom>
          <a:blipFill>
            <a:blip r:embed="rId3"/>
            <a:stretch>
              <a:fillRect/>
            </a:stretch>
          </a:blipFill>
        </p:spPr>
      </p:sp>
      <p:sp>
        <p:nvSpPr>
          <p:cNvPr id="11" name="TextBox 11"/>
          <p:cNvSpPr txBox="1"/>
          <p:nvPr/>
        </p:nvSpPr>
        <p:spPr>
          <a:xfrm>
            <a:off x="68028" y="8599391"/>
            <a:ext cx="8818655" cy="2101729"/>
          </a:xfrm>
          <a:prstGeom prst="rect">
            <a:avLst/>
          </a:prstGeom>
        </p:spPr>
        <p:txBody>
          <a:bodyPr lIns="0" tIns="0" rIns="0" bIns="0" rtlCol="0" anchor="t">
            <a:spAutoFit/>
          </a:bodyPr>
          <a:lstStyle/>
          <a:p>
            <a:pPr algn="ctr">
              <a:lnSpc>
                <a:spcPts val="4200"/>
              </a:lnSpc>
            </a:pPr>
            <a:r>
              <a:rPr lang="en-US" sz="3200" spc="300" dirty="0">
                <a:solidFill>
                  <a:srgbClr val="000000"/>
                </a:solidFill>
                <a:latin typeface="Lato Bold" panose="020F0502020204030203" charset="0"/>
                <a:ea typeface="Lato Bold" panose="020F0502020204030203" charset="0"/>
                <a:cs typeface="Lato Bold" panose="020F0502020204030203" charset="0"/>
              </a:rPr>
              <a:t>MARITAL_STATUS_CODE</a:t>
            </a:r>
          </a:p>
          <a:p>
            <a:pPr algn="ctr">
              <a:lnSpc>
                <a:spcPts val="4200"/>
              </a:lnSpc>
            </a:pPr>
            <a:r>
              <a:rPr lang="en-US" sz="3200" dirty="0" err="1">
                <a:solidFill>
                  <a:srgbClr val="000000"/>
                </a:solidFill>
                <a:latin typeface="Noto Serif Display"/>
              </a:rPr>
              <a:t>Biểu</a:t>
            </a:r>
            <a:r>
              <a:rPr lang="en-US" sz="3200" dirty="0">
                <a:solidFill>
                  <a:srgbClr val="000000"/>
                </a:solidFill>
                <a:latin typeface="Noto Serif Display"/>
              </a:rPr>
              <a:t> </a:t>
            </a:r>
            <a:r>
              <a:rPr lang="en-US" sz="3200" dirty="0" err="1">
                <a:solidFill>
                  <a:srgbClr val="000000"/>
                </a:solidFill>
                <a:latin typeface="Noto Serif Display"/>
              </a:rPr>
              <a:t>đồ</a:t>
            </a:r>
            <a:r>
              <a:rPr lang="en-US" sz="3200" dirty="0">
                <a:solidFill>
                  <a:srgbClr val="000000"/>
                </a:solidFill>
                <a:latin typeface="Noto Serif Display"/>
              </a:rPr>
              <a:t> </a:t>
            </a:r>
            <a:r>
              <a:rPr lang="en-US" sz="3200" dirty="0" err="1">
                <a:solidFill>
                  <a:srgbClr val="000000"/>
                </a:solidFill>
                <a:latin typeface="Noto Serif Display"/>
              </a:rPr>
              <a:t>tròn</a:t>
            </a:r>
            <a:r>
              <a:rPr lang="en-US" sz="3200" dirty="0">
                <a:solidFill>
                  <a:srgbClr val="000000"/>
                </a:solidFill>
                <a:latin typeface="Noto Serif Display"/>
              </a:rPr>
              <a:t> (Pie Chart) </a:t>
            </a:r>
            <a:r>
              <a:rPr lang="en-US" sz="3200" dirty="0" err="1">
                <a:solidFill>
                  <a:srgbClr val="000000"/>
                </a:solidFill>
                <a:latin typeface="Noto Serif Display"/>
              </a:rPr>
              <a:t>về</a:t>
            </a:r>
            <a:r>
              <a:rPr lang="en-US" sz="3200" dirty="0">
                <a:solidFill>
                  <a:srgbClr val="000000"/>
                </a:solidFill>
                <a:latin typeface="Noto Serif Display"/>
              </a:rPr>
              <a:t> marital status </a:t>
            </a:r>
            <a:r>
              <a:rPr lang="en-US" sz="3200" dirty="0" err="1">
                <a:solidFill>
                  <a:srgbClr val="000000"/>
                </a:solidFill>
                <a:latin typeface="Noto Serif Display"/>
              </a:rPr>
              <a:t>của</a:t>
            </a:r>
            <a:r>
              <a:rPr lang="en-US" sz="3200" dirty="0">
                <a:solidFill>
                  <a:srgbClr val="000000"/>
                </a:solidFill>
                <a:latin typeface="Noto Serif Display"/>
              </a:rPr>
              <a:t> </a:t>
            </a:r>
            <a:r>
              <a:rPr lang="en-US" sz="3200" dirty="0" err="1">
                <a:solidFill>
                  <a:srgbClr val="000000"/>
                </a:solidFill>
                <a:latin typeface="Noto Serif Display"/>
              </a:rPr>
              <a:t>khách</a:t>
            </a:r>
            <a:r>
              <a:rPr lang="en-US" sz="3200" dirty="0">
                <a:solidFill>
                  <a:srgbClr val="000000"/>
                </a:solidFill>
                <a:latin typeface="Noto Serif Display"/>
              </a:rPr>
              <a:t>   </a:t>
            </a:r>
          </a:p>
          <a:p>
            <a:pPr algn="ctr">
              <a:lnSpc>
                <a:spcPts val="4200"/>
              </a:lnSpc>
            </a:pPr>
            <a:r>
              <a:rPr lang="en-US" sz="3200" spc="300" dirty="0">
                <a:solidFill>
                  <a:srgbClr val="000000"/>
                </a:solidFill>
                <a:latin typeface="Lato"/>
              </a:rPr>
              <a:t> </a:t>
            </a:r>
          </a:p>
        </p:txBody>
      </p:sp>
      <p:sp>
        <p:nvSpPr>
          <p:cNvPr id="13" name="TextBox 13"/>
          <p:cNvSpPr txBox="1"/>
          <p:nvPr/>
        </p:nvSpPr>
        <p:spPr>
          <a:xfrm>
            <a:off x="9401317" y="8599391"/>
            <a:ext cx="8818655" cy="1563120"/>
          </a:xfrm>
          <a:prstGeom prst="rect">
            <a:avLst/>
          </a:prstGeom>
        </p:spPr>
        <p:txBody>
          <a:bodyPr lIns="0" tIns="0" rIns="0" bIns="0" rtlCol="0" anchor="t">
            <a:spAutoFit/>
          </a:bodyPr>
          <a:lstStyle/>
          <a:p>
            <a:pPr algn="ctr">
              <a:lnSpc>
                <a:spcPts val="4200"/>
              </a:lnSpc>
            </a:pPr>
            <a:r>
              <a:rPr lang="en-US" sz="3200" spc="300" dirty="0">
                <a:solidFill>
                  <a:srgbClr val="000000"/>
                </a:solidFill>
                <a:latin typeface="Lato Bold" panose="020F0502020204030203" charset="0"/>
                <a:ea typeface="Lato Bold" panose="020F0502020204030203" charset="0"/>
                <a:cs typeface="Lato Bold" panose="020F0502020204030203" charset="0"/>
              </a:rPr>
              <a:t>AGE_DESC</a:t>
            </a:r>
          </a:p>
          <a:p>
            <a:pPr algn="ctr">
              <a:lnSpc>
                <a:spcPts val="4200"/>
              </a:lnSpc>
            </a:pPr>
            <a:r>
              <a:rPr lang="en-US" sz="3200" dirty="0" err="1">
                <a:solidFill>
                  <a:srgbClr val="000000"/>
                </a:solidFill>
                <a:latin typeface="Lato" panose="020F0502020204030203" pitchFamily="34" charset="0"/>
                <a:ea typeface="Lato" panose="020F0502020204030203" pitchFamily="34" charset="0"/>
                <a:cs typeface="Lato" panose="020F0502020204030203" pitchFamily="34" charset="0"/>
              </a:rPr>
              <a:t>Biểu</a:t>
            </a:r>
            <a:r>
              <a:rPr lang="en-US" sz="32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200" dirty="0" err="1">
                <a:solidFill>
                  <a:srgbClr val="000000"/>
                </a:solidFill>
                <a:latin typeface="Lato" panose="020F0502020204030203" pitchFamily="34" charset="0"/>
                <a:ea typeface="Lato" panose="020F0502020204030203" pitchFamily="34" charset="0"/>
                <a:cs typeface="Lato" panose="020F0502020204030203" pitchFamily="34" charset="0"/>
              </a:rPr>
              <a:t>đồ</a:t>
            </a:r>
            <a:r>
              <a:rPr lang="en-US" sz="32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200" dirty="0" err="1">
                <a:solidFill>
                  <a:srgbClr val="000000"/>
                </a:solidFill>
                <a:latin typeface="Lato" panose="020F0502020204030203" pitchFamily="34" charset="0"/>
                <a:ea typeface="Lato" panose="020F0502020204030203" pitchFamily="34" charset="0"/>
                <a:cs typeface="Lato" panose="020F0502020204030203" pitchFamily="34" charset="0"/>
              </a:rPr>
              <a:t>tròn</a:t>
            </a:r>
            <a:r>
              <a:rPr lang="en-US" sz="3200" dirty="0">
                <a:solidFill>
                  <a:srgbClr val="000000"/>
                </a:solidFill>
                <a:latin typeface="Lato" panose="020F0502020204030203" pitchFamily="34" charset="0"/>
                <a:ea typeface="Lato" panose="020F0502020204030203" pitchFamily="34" charset="0"/>
                <a:cs typeface="Lato" panose="020F0502020204030203" pitchFamily="34" charset="0"/>
              </a:rPr>
              <a:t> (Pie Chart) </a:t>
            </a:r>
            <a:r>
              <a:rPr lang="en-US" sz="3200" dirty="0" err="1">
                <a:solidFill>
                  <a:srgbClr val="000000"/>
                </a:solidFill>
                <a:latin typeface="Lato" panose="020F0502020204030203" pitchFamily="34" charset="0"/>
                <a:ea typeface="Lato" panose="020F0502020204030203" pitchFamily="34" charset="0"/>
                <a:cs typeface="Lato" panose="020F0502020204030203" pitchFamily="34" charset="0"/>
              </a:rPr>
              <a:t>tỉ</a:t>
            </a:r>
            <a:r>
              <a:rPr lang="en-US" sz="32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200" dirty="0" err="1">
                <a:solidFill>
                  <a:srgbClr val="000000"/>
                </a:solidFill>
                <a:latin typeface="Lato" panose="020F0502020204030203" pitchFamily="34" charset="0"/>
                <a:ea typeface="Lato" panose="020F0502020204030203" pitchFamily="34" charset="0"/>
                <a:cs typeface="Lato" panose="020F0502020204030203" pitchFamily="34" charset="0"/>
              </a:rPr>
              <a:t>lệ</a:t>
            </a:r>
            <a:r>
              <a:rPr lang="en-US" sz="32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200" dirty="0" err="1">
                <a:solidFill>
                  <a:srgbClr val="000000"/>
                </a:solidFill>
                <a:latin typeface="Lato" panose="020F0502020204030203" pitchFamily="34" charset="0"/>
                <a:ea typeface="Lato" panose="020F0502020204030203" pitchFamily="34" charset="0"/>
                <a:cs typeface="Lato" panose="020F0502020204030203" pitchFamily="34" charset="0"/>
              </a:rPr>
              <a:t>tuổi</a:t>
            </a:r>
            <a:r>
              <a:rPr lang="en-US" sz="32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200" dirty="0" err="1">
                <a:solidFill>
                  <a:srgbClr val="000000"/>
                </a:solidFill>
                <a:latin typeface="Lato" panose="020F0502020204030203" pitchFamily="34" charset="0"/>
                <a:ea typeface="Lato" panose="020F0502020204030203" pitchFamily="34" charset="0"/>
                <a:cs typeface="Lato" panose="020F0502020204030203" pitchFamily="34" charset="0"/>
              </a:rPr>
              <a:t>của</a:t>
            </a:r>
            <a:r>
              <a:rPr lang="en-US" sz="32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3200" dirty="0" err="1">
                <a:solidFill>
                  <a:srgbClr val="000000"/>
                </a:solidFill>
                <a:latin typeface="Lato" panose="020F0502020204030203" pitchFamily="34" charset="0"/>
                <a:ea typeface="Lato" panose="020F0502020204030203" pitchFamily="34" charset="0"/>
                <a:cs typeface="Lato" panose="020F0502020204030203" pitchFamily="34" charset="0"/>
              </a:rPr>
              <a:t>khách</a:t>
            </a:r>
            <a:r>
              <a:rPr lang="en-US" sz="3200" dirty="0">
                <a:solidFill>
                  <a:srgbClr val="000000"/>
                </a:solidFill>
                <a:latin typeface="Lato" panose="020F0502020204030203" pitchFamily="34" charset="0"/>
                <a:ea typeface="Lato" panose="020F0502020204030203" pitchFamily="34" charset="0"/>
                <a:cs typeface="Lato" panose="020F0502020204030203" pitchFamily="34" charset="0"/>
              </a:rPr>
              <a:t>     </a:t>
            </a:r>
          </a:p>
          <a:p>
            <a:pPr algn="ctr">
              <a:lnSpc>
                <a:spcPts val="4200"/>
              </a:lnSpc>
            </a:pPr>
            <a:endParaRPr lang="en-US" sz="3200" spc="300" dirty="0">
              <a:solidFill>
                <a:srgbClr val="000000"/>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5"/>
          <p:cNvSpPr txBox="1"/>
          <p:nvPr/>
        </p:nvSpPr>
        <p:spPr>
          <a:xfrm>
            <a:off x="5714673" y="1966621"/>
            <a:ext cx="6858654" cy="577081"/>
          </a:xfrm>
          <a:prstGeom prst="rect">
            <a:avLst/>
          </a:prstGeom>
        </p:spPr>
        <p:txBody>
          <a:bodyPr wrap="square" lIns="0" tIns="0" rIns="0" bIns="0" rtlCol="0" anchor="t">
            <a:spAutoFit/>
          </a:bodyPr>
          <a:lstStyle/>
          <a:p>
            <a:pPr algn="ctr">
              <a:lnSpc>
                <a:spcPts val="4480"/>
              </a:lnSpc>
            </a:pPr>
            <a:r>
              <a:rPr lang="en-US" sz="4000" dirty="0" err="1">
                <a:solidFill>
                  <a:srgbClr val="5271FF"/>
                </a:solidFill>
                <a:latin typeface="Lato Bold" panose="020F0502020204030203" charset="0"/>
                <a:ea typeface="Lato Bold" panose="020F0502020204030203" charset="0"/>
                <a:cs typeface="Lato Bold" panose="020F0502020204030203" charset="0"/>
              </a:rPr>
              <a:t>Bảng</a:t>
            </a:r>
            <a:r>
              <a:rPr lang="en-US" sz="4000" dirty="0">
                <a:solidFill>
                  <a:srgbClr val="5271FF"/>
                </a:solidFill>
                <a:latin typeface="Lato Bold" panose="020F0502020204030203" charset="0"/>
                <a:ea typeface="Lato Bold" panose="020F0502020204030203" charset="0"/>
                <a:cs typeface="Lato Bold" panose="020F0502020204030203" charset="0"/>
              </a:rPr>
              <a:t> </a:t>
            </a:r>
            <a:r>
              <a:rPr lang="en-US" sz="4000" dirty="0" err="1">
                <a:solidFill>
                  <a:srgbClr val="5271FF"/>
                </a:solidFill>
                <a:latin typeface="Lato Bold" panose="020F0502020204030203" charset="0"/>
                <a:ea typeface="Lato Bold" panose="020F0502020204030203" charset="0"/>
                <a:cs typeface="Lato Bold" panose="020F0502020204030203" charset="0"/>
              </a:rPr>
              <a:t>hh_demographic</a:t>
            </a:r>
            <a:r>
              <a:rPr lang="en-US" sz="4000" dirty="0">
                <a:solidFill>
                  <a:srgbClr val="5271FF"/>
                </a:solidFill>
                <a:latin typeface="Lato Bold" panose="020F0502020204030203" charset="0"/>
                <a:ea typeface="Lato Bold" panose="020F0502020204030203" charset="0"/>
                <a:cs typeface="Lato Bold" panose="020F0502020204030203" charset="0"/>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80498" y="886353"/>
            <a:ext cx="15327005"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DATA EXPLORATION</a:t>
            </a:r>
          </a:p>
        </p:txBody>
      </p:sp>
      <p:grpSp>
        <p:nvGrpSpPr>
          <p:cNvPr id="3" name="Group 3"/>
          <p:cNvGrpSpPr/>
          <p:nvPr/>
        </p:nvGrpSpPr>
        <p:grpSpPr>
          <a:xfrm>
            <a:off x="0" y="0"/>
            <a:ext cx="18288000" cy="417760"/>
            <a:chOff x="0" y="0"/>
            <a:chExt cx="6671512" cy="152400"/>
          </a:xfrm>
        </p:grpSpPr>
        <p:sp>
          <p:nvSpPr>
            <p:cNvPr id="4" name="Freeform 4"/>
            <p:cNvSpPr/>
            <p:nvPr/>
          </p:nvSpPr>
          <p:spPr>
            <a:xfrm>
              <a:off x="0" y="0"/>
              <a:ext cx="6671512" cy="152400"/>
            </a:xfrm>
            <a:custGeom>
              <a:avLst/>
              <a:gdLst/>
              <a:ahLst/>
              <a:cxnLst/>
              <a:rect l="l" t="t" r="r" b="b"/>
              <a:pathLst>
                <a:path w="6671512" h="152400">
                  <a:moveTo>
                    <a:pt x="0" y="0"/>
                  </a:moveTo>
                  <a:lnTo>
                    <a:pt x="6671512" y="0"/>
                  </a:lnTo>
                  <a:lnTo>
                    <a:pt x="6671512" y="152400"/>
                  </a:lnTo>
                  <a:lnTo>
                    <a:pt x="0" y="152400"/>
                  </a:lnTo>
                  <a:close/>
                </a:path>
              </a:pathLst>
            </a:custGeom>
            <a:solidFill>
              <a:srgbClr val="2B4A9D"/>
            </a:solidFill>
          </p:spPr>
        </p:sp>
      </p:grpSp>
      <p:grpSp>
        <p:nvGrpSpPr>
          <p:cNvPr id="5" name="Group 5"/>
          <p:cNvGrpSpPr/>
          <p:nvPr/>
        </p:nvGrpSpPr>
        <p:grpSpPr>
          <a:xfrm rot="5400000">
            <a:off x="-1963" y="1309"/>
            <a:ext cx="1635964" cy="1633346"/>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7" name="Group 7"/>
          <p:cNvGrpSpPr/>
          <p:nvPr/>
        </p:nvGrpSpPr>
        <p:grpSpPr>
          <a:xfrm rot="-10800000">
            <a:off x="16652690" y="1309"/>
            <a:ext cx="1635964" cy="1633346"/>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1" name="TextBox 11"/>
          <p:cNvSpPr txBox="1"/>
          <p:nvPr/>
        </p:nvSpPr>
        <p:spPr>
          <a:xfrm>
            <a:off x="4876472" y="8420100"/>
            <a:ext cx="8535054" cy="2101729"/>
          </a:xfrm>
          <a:prstGeom prst="rect">
            <a:avLst/>
          </a:prstGeom>
        </p:spPr>
        <p:txBody>
          <a:bodyPr wrap="square" lIns="0" tIns="0" rIns="0" bIns="0" rtlCol="0" anchor="t">
            <a:spAutoFit/>
          </a:bodyPr>
          <a:lstStyle/>
          <a:p>
            <a:pPr algn="ctr">
              <a:lnSpc>
                <a:spcPts val="4200"/>
              </a:lnSpc>
            </a:pPr>
            <a:r>
              <a:rPr lang="en-US" sz="3200" spc="300" dirty="0">
                <a:solidFill>
                  <a:srgbClr val="000000"/>
                </a:solidFill>
                <a:latin typeface="Lato Bold" panose="020F0502020204030203" charset="0"/>
                <a:ea typeface="Lato Bold" panose="020F0502020204030203" charset="0"/>
                <a:cs typeface="Lato Bold" panose="020F0502020204030203" charset="0"/>
              </a:rPr>
              <a:t>INCOME_DESC</a:t>
            </a:r>
          </a:p>
          <a:p>
            <a:pPr algn="ctr">
              <a:lnSpc>
                <a:spcPts val="4200"/>
              </a:lnSpc>
            </a:pPr>
            <a:r>
              <a:rPr lang="en-US" sz="3200" dirty="0" err="1">
                <a:solidFill>
                  <a:srgbClr val="000000"/>
                </a:solidFill>
                <a:latin typeface="Noto Serif Display"/>
              </a:rPr>
              <a:t>Biểu</a:t>
            </a:r>
            <a:r>
              <a:rPr lang="en-US" sz="3200" dirty="0">
                <a:solidFill>
                  <a:srgbClr val="000000"/>
                </a:solidFill>
                <a:latin typeface="Noto Serif Display"/>
              </a:rPr>
              <a:t> </a:t>
            </a:r>
            <a:r>
              <a:rPr lang="en-US" sz="3200" dirty="0" err="1">
                <a:solidFill>
                  <a:srgbClr val="000000"/>
                </a:solidFill>
                <a:latin typeface="Noto Serif Display"/>
              </a:rPr>
              <a:t>đồ</a:t>
            </a:r>
            <a:r>
              <a:rPr lang="en-US" sz="3200" dirty="0">
                <a:solidFill>
                  <a:srgbClr val="000000"/>
                </a:solidFill>
                <a:latin typeface="Noto Serif Display"/>
              </a:rPr>
              <a:t> </a:t>
            </a:r>
            <a:r>
              <a:rPr lang="en-US" sz="3200" dirty="0" err="1">
                <a:solidFill>
                  <a:srgbClr val="000000"/>
                </a:solidFill>
                <a:latin typeface="Noto Serif Display"/>
              </a:rPr>
              <a:t>tần</a:t>
            </a:r>
            <a:r>
              <a:rPr lang="en-US" sz="3200" dirty="0">
                <a:solidFill>
                  <a:srgbClr val="000000"/>
                </a:solidFill>
                <a:latin typeface="Noto Serif Display"/>
              </a:rPr>
              <a:t> </a:t>
            </a:r>
            <a:r>
              <a:rPr lang="en-US" sz="3200" dirty="0" err="1">
                <a:solidFill>
                  <a:srgbClr val="000000"/>
                </a:solidFill>
                <a:latin typeface="Noto Serif Display"/>
              </a:rPr>
              <a:t>suất</a:t>
            </a:r>
            <a:r>
              <a:rPr lang="en-US" sz="3200" dirty="0">
                <a:solidFill>
                  <a:srgbClr val="000000"/>
                </a:solidFill>
                <a:latin typeface="Noto Serif Display"/>
              </a:rPr>
              <a:t> (Histogram Chart) </a:t>
            </a:r>
            <a:r>
              <a:rPr lang="en-US" sz="3200" dirty="0" err="1">
                <a:solidFill>
                  <a:srgbClr val="000000"/>
                </a:solidFill>
                <a:latin typeface="Noto Serif Display"/>
              </a:rPr>
              <a:t>về</a:t>
            </a:r>
            <a:r>
              <a:rPr lang="en-US" sz="3200" dirty="0">
                <a:solidFill>
                  <a:srgbClr val="000000"/>
                </a:solidFill>
                <a:latin typeface="Noto Serif Display"/>
              </a:rPr>
              <a:t> income </a:t>
            </a:r>
            <a:r>
              <a:rPr lang="en-US" sz="3200" dirty="0" err="1">
                <a:solidFill>
                  <a:srgbClr val="000000"/>
                </a:solidFill>
                <a:latin typeface="Noto Serif Display"/>
              </a:rPr>
              <a:t>của</a:t>
            </a:r>
            <a:r>
              <a:rPr lang="en-US" sz="3200" dirty="0">
                <a:solidFill>
                  <a:srgbClr val="000000"/>
                </a:solidFill>
                <a:latin typeface="Noto Serif Display"/>
              </a:rPr>
              <a:t> </a:t>
            </a:r>
            <a:r>
              <a:rPr lang="en-US" sz="3200" dirty="0" err="1">
                <a:solidFill>
                  <a:srgbClr val="000000"/>
                </a:solidFill>
                <a:latin typeface="Noto Serif Display"/>
              </a:rPr>
              <a:t>khách</a:t>
            </a:r>
            <a:r>
              <a:rPr lang="en-US" sz="3200" dirty="0">
                <a:solidFill>
                  <a:srgbClr val="000000"/>
                </a:solidFill>
                <a:latin typeface="Noto Serif Display"/>
              </a:rPr>
              <a:t>   </a:t>
            </a:r>
          </a:p>
          <a:p>
            <a:pPr algn="ctr">
              <a:lnSpc>
                <a:spcPts val="4200"/>
              </a:lnSpc>
            </a:pPr>
            <a:r>
              <a:rPr lang="en-US" sz="3200" spc="300" dirty="0">
                <a:solidFill>
                  <a:srgbClr val="000000"/>
                </a:solidFill>
                <a:latin typeface="Lato"/>
              </a:rPr>
              <a:t> </a:t>
            </a:r>
          </a:p>
        </p:txBody>
      </p:sp>
      <p:sp>
        <p:nvSpPr>
          <p:cNvPr id="15" name="TextBox 15"/>
          <p:cNvSpPr txBox="1"/>
          <p:nvPr/>
        </p:nvSpPr>
        <p:spPr>
          <a:xfrm>
            <a:off x="5714673" y="1975619"/>
            <a:ext cx="6858654" cy="577081"/>
          </a:xfrm>
          <a:prstGeom prst="rect">
            <a:avLst/>
          </a:prstGeom>
        </p:spPr>
        <p:txBody>
          <a:bodyPr wrap="square" lIns="0" tIns="0" rIns="0" bIns="0" rtlCol="0" anchor="t">
            <a:spAutoFit/>
          </a:bodyPr>
          <a:lstStyle/>
          <a:p>
            <a:pPr algn="ctr">
              <a:lnSpc>
                <a:spcPts val="4480"/>
              </a:lnSpc>
            </a:pPr>
            <a:r>
              <a:rPr lang="en-US" sz="4000" dirty="0" err="1">
                <a:solidFill>
                  <a:srgbClr val="5271FF"/>
                </a:solidFill>
                <a:latin typeface="Lato Bold" panose="020F0502020204030203" charset="0"/>
                <a:ea typeface="Lato Bold" panose="020F0502020204030203" charset="0"/>
                <a:cs typeface="Lato Bold" panose="020F0502020204030203" charset="0"/>
              </a:rPr>
              <a:t>Bảng</a:t>
            </a:r>
            <a:r>
              <a:rPr lang="en-US" sz="4000" dirty="0">
                <a:solidFill>
                  <a:srgbClr val="5271FF"/>
                </a:solidFill>
                <a:latin typeface="Lato Bold" panose="020F0502020204030203" charset="0"/>
                <a:ea typeface="Lato Bold" panose="020F0502020204030203" charset="0"/>
                <a:cs typeface="Lato Bold" panose="020F0502020204030203" charset="0"/>
              </a:rPr>
              <a:t> </a:t>
            </a:r>
            <a:r>
              <a:rPr lang="en-US" sz="4000" dirty="0" err="1">
                <a:solidFill>
                  <a:srgbClr val="5271FF"/>
                </a:solidFill>
                <a:latin typeface="Lato Bold" panose="020F0502020204030203" charset="0"/>
                <a:ea typeface="Lato Bold" panose="020F0502020204030203" charset="0"/>
                <a:cs typeface="Lato Bold" panose="020F0502020204030203" charset="0"/>
              </a:rPr>
              <a:t>hh_demographic</a:t>
            </a:r>
            <a:r>
              <a:rPr lang="en-US" sz="4000" dirty="0">
                <a:solidFill>
                  <a:srgbClr val="5271FF"/>
                </a:solidFill>
                <a:latin typeface="Lato Bold" panose="020F0502020204030203" charset="0"/>
                <a:ea typeface="Lato Bold" panose="020F0502020204030203" charset="0"/>
                <a:cs typeface="Lato Bold" panose="020F0502020204030203" charset="0"/>
              </a:rPr>
              <a:t>   </a:t>
            </a:r>
          </a:p>
        </p:txBody>
      </p:sp>
      <p:pic>
        <p:nvPicPr>
          <p:cNvPr id="14" name="Picture 13">
            <a:extLst>
              <a:ext uri="{FF2B5EF4-FFF2-40B4-BE49-F238E27FC236}">
                <a16:creationId xmlns:a16="http://schemas.microsoft.com/office/drawing/2014/main" id="{982CECC6-F28F-7186-A23D-E06BAF378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299" y="2675891"/>
            <a:ext cx="14763401" cy="54864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80498" y="886353"/>
            <a:ext cx="15327005"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DATA EXPLORATION</a:t>
            </a:r>
          </a:p>
        </p:txBody>
      </p:sp>
      <p:grpSp>
        <p:nvGrpSpPr>
          <p:cNvPr id="3" name="Group 3"/>
          <p:cNvGrpSpPr/>
          <p:nvPr/>
        </p:nvGrpSpPr>
        <p:grpSpPr>
          <a:xfrm>
            <a:off x="0" y="0"/>
            <a:ext cx="18288000" cy="417760"/>
            <a:chOff x="0" y="0"/>
            <a:chExt cx="6671512" cy="152400"/>
          </a:xfrm>
        </p:grpSpPr>
        <p:sp>
          <p:nvSpPr>
            <p:cNvPr id="4" name="Freeform 4"/>
            <p:cNvSpPr/>
            <p:nvPr/>
          </p:nvSpPr>
          <p:spPr>
            <a:xfrm>
              <a:off x="0" y="0"/>
              <a:ext cx="6671512" cy="152400"/>
            </a:xfrm>
            <a:custGeom>
              <a:avLst/>
              <a:gdLst/>
              <a:ahLst/>
              <a:cxnLst/>
              <a:rect l="l" t="t" r="r" b="b"/>
              <a:pathLst>
                <a:path w="6671512" h="152400">
                  <a:moveTo>
                    <a:pt x="0" y="0"/>
                  </a:moveTo>
                  <a:lnTo>
                    <a:pt x="6671512" y="0"/>
                  </a:lnTo>
                  <a:lnTo>
                    <a:pt x="6671512" y="152400"/>
                  </a:lnTo>
                  <a:lnTo>
                    <a:pt x="0" y="152400"/>
                  </a:lnTo>
                  <a:close/>
                </a:path>
              </a:pathLst>
            </a:custGeom>
            <a:solidFill>
              <a:srgbClr val="2B4A9D"/>
            </a:solidFill>
          </p:spPr>
        </p:sp>
      </p:grpSp>
      <p:grpSp>
        <p:nvGrpSpPr>
          <p:cNvPr id="5" name="Group 5"/>
          <p:cNvGrpSpPr/>
          <p:nvPr/>
        </p:nvGrpSpPr>
        <p:grpSpPr>
          <a:xfrm rot="5400000">
            <a:off x="-1963" y="1309"/>
            <a:ext cx="1635964" cy="1633346"/>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7" name="Group 7"/>
          <p:cNvGrpSpPr/>
          <p:nvPr/>
        </p:nvGrpSpPr>
        <p:grpSpPr>
          <a:xfrm rot="-10800000">
            <a:off x="16652690" y="1309"/>
            <a:ext cx="1635964" cy="1633346"/>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0" name="Freeform 10"/>
          <p:cNvSpPr/>
          <p:nvPr/>
        </p:nvSpPr>
        <p:spPr>
          <a:xfrm>
            <a:off x="1828800" y="2933699"/>
            <a:ext cx="7709914" cy="6146393"/>
          </a:xfrm>
          <a:custGeom>
            <a:avLst/>
            <a:gdLst/>
            <a:ahLst/>
            <a:cxnLst/>
            <a:rect l="l" t="t" r="r" b="b"/>
            <a:pathLst>
              <a:path w="6950383" h="5469154">
                <a:moveTo>
                  <a:pt x="0" y="0"/>
                </a:moveTo>
                <a:lnTo>
                  <a:pt x="6950383" y="0"/>
                </a:lnTo>
                <a:lnTo>
                  <a:pt x="6950383" y="5469154"/>
                </a:lnTo>
                <a:lnTo>
                  <a:pt x="0" y="5469154"/>
                </a:lnTo>
                <a:lnTo>
                  <a:pt x="0" y="0"/>
                </a:lnTo>
                <a:close/>
              </a:path>
            </a:pathLst>
          </a:custGeom>
          <a:blipFill>
            <a:blip r:embed="rId2"/>
            <a:stretch>
              <a:fillRect/>
            </a:stretch>
          </a:blipFill>
        </p:spPr>
      </p:sp>
      <p:sp>
        <p:nvSpPr>
          <p:cNvPr id="13" name="TextBox 13"/>
          <p:cNvSpPr txBox="1"/>
          <p:nvPr/>
        </p:nvSpPr>
        <p:spPr>
          <a:xfrm>
            <a:off x="9220200" y="5143500"/>
            <a:ext cx="8818655" cy="2101729"/>
          </a:xfrm>
          <a:prstGeom prst="rect">
            <a:avLst/>
          </a:prstGeom>
        </p:spPr>
        <p:txBody>
          <a:bodyPr lIns="0" tIns="0" rIns="0" bIns="0" rtlCol="0" anchor="t">
            <a:spAutoFit/>
          </a:bodyPr>
          <a:lstStyle/>
          <a:p>
            <a:pPr algn="ctr">
              <a:lnSpc>
                <a:spcPts val="4200"/>
              </a:lnSpc>
            </a:pPr>
            <a:r>
              <a:rPr lang="en-US" sz="3200" spc="300" dirty="0">
                <a:solidFill>
                  <a:srgbClr val="000000"/>
                </a:solidFill>
                <a:latin typeface="Lato Bold" panose="020F0502020204030203" charset="0"/>
                <a:ea typeface="Lato Bold" panose="020F0502020204030203" charset="0"/>
                <a:cs typeface="Lato Bold" panose="020F0502020204030203" charset="0"/>
              </a:rPr>
              <a:t>HH_COMP_DESC</a:t>
            </a:r>
          </a:p>
          <a:p>
            <a:pPr algn="ctr">
              <a:lnSpc>
                <a:spcPts val="4200"/>
              </a:lnSpc>
            </a:pPr>
            <a:r>
              <a:rPr lang="en-US" sz="3200" dirty="0" err="1">
                <a:solidFill>
                  <a:srgbClr val="000000"/>
                </a:solidFill>
                <a:latin typeface="Noto Serif Display"/>
              </a:rPr>
              <a:t>Biểu</a:t>
            </a:r>
            <a:r>
              <a:rPr lang="en-US" sz="3200" dirty="0">
                <a:solidFill>
                  <a:srgbClr val="000000"/>
                </a:solidFill>
                <a:latin typeface="Noto Serif Display"/>
              </a:rPr>
              <a:t> </a:t>
            </a:r>
            <a:r>
              <a:rPr lang="en-US" sz="3200" dirty="0" err="1">
                <a:solidFill>
                  <a:srgbClr val="000000"/>
                </a:solidFill>
                <a:latin typeface="Noto Serif Display"/>
              </a:rPr>
              <a:t>đồ</a:t>
            </a:r>
            <a:r>
              <a:rPr lang="en-US" sz="3200" dirty="0">
                <a:solidFill>
                  <a:srgbClr val="000000"/>
                </a:solidFill>
                <a:latin typeface="Noto Serif Display"/>
              </a:rPr>
              <a:t> </a:t>
            </a:r>
            <a:r>
              <a:rPr lang="en-US" sz="3200" dirty="0" err="1">
                <a:solidFill>
                  <a:srgbClr val="000000"/>
                </a:solidFill>
                <a:latin typeface="Noto Serif Display"/>
              </a:rPr>
              <a:t>tròn</a:t>
            </a:r>
            <a:r>
              <a:rPr lang="en-US" sz="3200" dirty="0">
                <a:solidFill>
                  <a:srgbClr val="000000"/>
                </a:solidFill>
                <a:latin typeface="Noto Serif Display"/>
              </a:rPr>
              <a:t> (Pie Chart) </a:t>
            </a:r>
            <a:r>
              <a:rPr lang="en-US" sz="3200" dirty="0" err="1">
                <a:solidFill>
                  <a:srgbClr val="000000"/>
                </a:solidFill>
                <a:latin typeface="Noto Serif Display"/>
              </a:rPr>
              <a:t>tỉ</a:t>
            </a:r>
            <a:r>
              <a:rPr lang="en-US" sz="3200" dirty="0">
                <a:solidFill>
                  <a:srgbClr val="000000"/>
                </a:solidFill>
                <a:latin typeface="Noto Serif Display"/>
              </a:rPr>
              <a:t> </a:t>
            </a:r>
            <a:r>
              <a:rPr lang="en-US" sz="3200" dirty="0" err="1">
                <a:solidFill>
                  <a:srgbClr val="000000"/>
                </a:solidFill>
                <a:latin typeface="Noto Serif Display"/>
              </a:rPr>
              <a:t>lệ</a:t>
            </a:r>
            <a:r>
              <a:rPr lang="en-US" sz="3200" dirty="0">
                <a:solidFill>
                  <a:srgbClr val="000000"/>
                </a:solidFill>
                <a:latin typeface="Noto Serif Display"/>
              </a:rPr>
              <a:t> composition </a:t>
            </a:r>
            <a:r>
              <a:rPr lang="en-US" sz="3200" dirty="0" err="1">
                <a:solidFill>
                  <a:srgbClr val="000000"/>
                </a:solidFill>
                <a:latin typeface="Noto Serif Display"/>
              </a:rPr>
              <a:t>của</a:t>
            </a:r>
            <a:r>
              <a:rPr lang="en-US" sz="3200" dirty="0">
                <a:solidFill>
                  <a:srgbClr val="000000"/>
                </a:solidFill>
                <a:latin typeface="Noto Serif Display"/>
              </a:rPr>
              <a:t> </a:t>
            </a:r>
            <a:r>
              <a:rPr lang="en-US" sz="3200" dirty="0" err="1">
                <a:solidFill>
                  <a:srgbClr val="000000"/>
                </a:solidFill>
                <a:latin typeface="Noto Serif Display"/>
              </a:rPr>
              <a:t>khách</a:t>
            </a:r>
            <a:r>
              <a:rPr lang="en-US" sz="3200" dirty="0">
                <a:solidFill>
                  <a:srgbClr val="000000"/>
                </a:solidFill>
                <a:latin typeface="Noto Serif Display"/>
              </a:rPr>
              <a:t>     </a:t>
            </a:r>
          </a:p>
          <a:p>
            <a:pPr algn="ctr">
              <a:lnSpc>
                <a:spcPts val="4200"/>
              </a:lnSpc>
            </a:pPr>
            <a:endParaRPr lang="en-US" sz="3200" spc="300" dirty="0">
              <a:solidFill>
                <a:srgbClr val="000000"/>
              </a:solidFill>
              <a:latin typeface="Lato"/>
            </a:endParaRPr>
          </a:p>
        </p:txBody>
      </p:sp>
      <p:sp>
        <p:nvSpPr>
          <p:cNvPr id="15" name="TextBox 15"/>
          <p:cNvSpPr txBox="1"/>
          <p:nvPr/>
        </p:nvSpPr>
        <p:spPr>
          <a:xfrm>
            <a:off x="5714673" y="1975619"/>
            <a:ext cx="6858654" cy="577081"/>
          </a:xfrm>
          <a:prstGeom prst="rect">
            <a:avLst/>
          </a:prstGeom>
        </p:spPr>
        <p:txBody>
          <a:bodyPr wrap="square" lIns="0" tIns="0" rIns="0" bIns="0" rtlCol="0" anchor="t">
            <a:spAutoFit/>
          </a:bodyPr>
          <a:lstStyle/>
          <a:p>
            <a:pPr algn="ctr">
              <a:lnSpc>
                <a:spcPts val="4480"/>
              </a:lnSpc>
            </a:pPr>
            <a:r>
              <a:rPr lang="en-US" sz="4000" dirty="0" err="1">
                <a:solidFill>
                  <a:srgbClr val="5271FF"/>
                </a:solidFill>
                <a:latin typeface="Lato Bold" panose="020F0502020204030203" charset="0"/>
                <a:ea typeface="Lato Bold" panose="020F0502020204030203" charset="0"/>
                <a:cs typeface="Lato Bold" panose="020F0502020204030203" charset="0"/>
              </a:rPr>
              <a:t>Bảng</a:t>
            </a:r>
            <a:r>
              <a:rPr lang="en-US" sz="4000" dirty="0">
                <a:solidFill>
                  <a:srgbClr val="5271FF"/>
                </a:solidFill>
                <a:latin typeface="Lato Bold" panose="020F0502020204030203" charset="0"/>
                <a:ea typeface="Lato Bold" panose="020F0502020204030203" charset="0"/>
                <a:cs typeface="Lato Bold" panose="020F0502020204030203" charset="0"/>
              </a:rPr>
              <a:t> </a:t>
            </a:r>
            <a:r>
              <a:rPr lang="en-US" sz="4000" dirty="0" err="1">
                <a:solidFill>
                  <a:srgbClr val="5271FF"/>
                </a:solidFill>
                <a:latin typeface="Lato Bold" panose="020F0502020204030203" charset="0"/>
                <a:ea typeface="Lato Bold" panose="020F0502020204030203" charset="0"/>
                <a:cs typeface="Lato Bold" panose="020F0502020204030203" charset="0"/>
              </a:rPr>
              <a:t>hh_demographic</a:t>
            </a:r>
            <a:r>
              <a:rPr lang="en-US" sz="4000" dirty="0">
                <a:solidFill>
                  <a:srgbClr val="5271FF"/>
                </a:solidFill>
                <a:latin typeface="Lato Bold" panose="020F0502020204030203" charset="0"/>
                <a:ea typeface="Lato Bold" panose="020F0502020204030203" charset="0"/>
                <a:cs typeface="Lato Bold" panose="020F0502020204030203" charset="0"/>
              </a:rPr>
              <a:t>   </a:t>
            </a:r>
          </a:p>
        </p:txBody>
      </p:sp>
    </p:spTree>
    <p:extLst>
      <p:ext uri="{BB962C8B-B14F-4D97-AF65-F5344CB8AC3E}">
        <p14:creationId xmlns:p14="http://schemas.microsoft.com/office/powerpoint/2010/main" val="504189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80498" y="886353"/>
            <a:ext cx="15327005"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DATA EXPLORATION</a:t>
            </a:r>
          </a:p>
        </p:txBody>
      </p:sp>
      <p:grpSp>
        <p:nvGrpSpPr>
          <p:cNvPr id="3" name="Group 3"/>
          <p:cNvGrpSpPr/>
          <p:nvPr/>
        </p:nvGrpSpPr>
        <p:grpSpPr>
          <a:xfrm>
            <a:off x="0" y="0"/>
            <a:ext cx="18288000" cy="417760"/>
            <a:chOff x="0" y="0"/>
            <a:chExt cx="6671512" cy="152400"/>
          </a:xfrm>
        </p:grpSpPr>
        <p:sp>
          <p:nvSpPr>
            <p:cNvPr id="4" name="Freeform 4"/>
            <p:cNvSpPr/>
            <p:nvPr/>
          </p:nvSpPr>
          <p:spPr>
            <a:xfrm>
              <a:off x="0" y="0"/>
              <a:ext cx="6671512" cy="152400"/>
            </a:xfrm>
            <a:custGeom>
              <a:avLst/>
              <a:gdLst/>
              <a:ahLst/>
              <a:cxnLst/>
              <a:rect l="l" t="t" r="r" b="b"/>
              <a:pathLst>
                <a:path w="6671512" h="152400">
                  <a:moveTo>
                    <a:pt x="0" y="0"/>
                  </a:moveTo>
                  <a:lnTo>
                    <a:pt x="6671512" y="0"/>
                  </a:lnTo>
                  <a:lnTo>
                    <a:pt x="6671512" y="152400"/>
                  </a:lnTo>
                  <a:lnTo>
                    <a:pt x="0" y="152400"/>
                  </a:lnTo>
                  <a:close/>
                </a:path>
              </a:pathLst>
            </a:custGeom>
            <a:solidFill>
              <a:srgbClr val="2B4A9D"/>
            </a:solidFill>
          </p:spPr>
        </p:sp>
      </p:grpSp>
      <p:grpSp>
        <p:nvGrpSpPr>
          <p:cNvPr id="5" name="Group 5"/>
          <p:cNvGrpSpPr/>
          <p:nvPr/>
        </p:nvGrpSpPr>
        <p:grpSpPr>
          <a:xfrm rot="5400000">
            <a:off x="-1963" y="1309"/>
            <a:ext cx="1635964" cy="1633346"/>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7" name="Group 7"/>
          <p:cNvGrpSpPr/>
          <p:nvPr/>
        </p:nvGrpSpPr>
        <p:grpSpPr>
          <a:xfrm rot="-10800000">
            <a:off x="16652690" y="1309"/>
            <a:ext cx="1635964" cy="1633346"/>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9" name="Freeform 9"/>
          <p:cNvSpPr/>
          <p:nvPr/>
        </p:nvSpPr>
        <p:spPr>
          <a:xfrm>
            <a:off x="1487425" y="2695929"/>
            <a:ext cx="11331386" cy="7345513"/>
          </a:xfrm>
          <a:custGeom>
            <a:avLst/>
            <a:gdLst/>
            <a:ahLst/>
            <a:cxnLst/>
            <a:rect l="l" t="t" r="r" b="b"/>
            <a:pathLst>
              <a:path w="8806066" h="5458899">
                <a:moveTo>
                  <a:pt x="0" y="0"/>
                </a:moveTo>
                <a:lnTo>
                  <a:pt x="8806066" y="0"/>
                </a:lnTo>
                <a:lnTo>
                  <a:pt x="8806066" y="5458899"/>
                </a:lnTo>
                <a:lnTo>
                  <a:pt x="0" y="5458899"/>
                </a:lnTo>
                <a:lnTo>
                  <a:pt x="0" y="0"/>
                </a:lnTo>
                <a:close/>
              </a:path>
            </a:pathLst>
          </a:custGeom>
          <a:blipFill>
            <a:blip r:embed="rId2"/>
            <a:stretch>
              <a:fillRect/>
            </a:stretch>
          </a:blipFill>
        </p:spPr>
      </p:sp>
      <p:sp>
        <p:nvSpPr>
          <p:cNvPr id="11" name="TextBox 11"/>
          <p:cNvSpPr txBox="1"/>
          <p:nvPr/>
        </p:nvSpPr>
        <p:spPr>
          <a:xfrm>
            <a:off x="12954000" y="4762500"/>
            <a:ext cx="4953000" cy="2645789"/>
          </a:xfrm>
          <a:prstGeom prst="rect">
            <a:avLst/>
          </a:prstGeom>
        </p:spPr>
        <p:txBody>
          <a:bodyPr wrap="square" lIns="0" tIns="0" rIns="0" bIns="0" rtlCol="0" anchor="t">
            <a:spAutoFit/>
          </a:bodyPr>
          <a:lstStyle/>
          <a:p>
            <a:pPr algn="ctr">
              <a:lnSpc>
                <a:spcPts val="4200"/>
              </a:lnSpc>
            </a:pPr>
            <a:r>
              <a:rPr lang="en-US" sz="3200" spc="300" dirty="0">
                <a:solidFill>
                  <a:srgbClr val="000000"/>
                </a:solidFill>
                <a:latin typeface="Lato Bold" panose="020F0502020204030203" charset="0"/>
                <a:ea typeface="Lato Bold" panose="020F0502020204030203" charset="0"/>
                <a:cs typeface="Lato Bold" panose="020F0502020204030203" charset="0"/>
              </a:rPr>
              <a:t>DEPARTMENT</a:t>
            </a:r>
          </a:p>
          <a:p>
            <a:pPr algn="ctr">
              <a:lnSpc>
                <a:spcPts val="4200"/>
              </a:lnSpc>
            </a:pPr>
            <a:r>
              <a:rPr lang="en-US" sz="3200" dirty="0" err="1">
                <a:solidFill>
                  <a:srgbClr val="000000"/>
                </a:solidFill>
                <a:latin typeface="Noto Serif Display"/>
              </a:rPr>
              <a:t>Biểu</a:t>
            </a:r>
            <a:r>
              <a:rPr lang="en-US" sz="3200" dirty="0">
                <a:solidFill>
                  <a:srgbClr val="000000"/>
                </a:solidFill>
                <a:latin typeface="Noto Serif Display"/>
              </a:rPr>
              <a:t> </a:t>
            </a:r>
            <a:r>
              <a:rPr lang="en-US" sz="3200" dirty="0" err="1">
                <a:solidFill>
                  <a:srgbClr val="000000"/>
                </a:solidFill>
                <a:latin typeface="Noto Serif Display"/>
              </a:rPr>
              <a:t>đồ</a:t>
            </a:r>
            <a:r>
              <a:rPr lang="en-US" sz="3200" dirty="0">
                <a:solidFill>
                  <a:srgbClr val="000000"/>
                </a:solidFill>
                <a:latin typeface="Noto Serif Display"/>
              </a:rPr>
              <a:t> </a:t>
            </a:r>
            <a:r>
              <a:rPr lang="en-US" sz="3200" dirty="0" err="1">
                <a:solidFill>
                  <a:srgbClr val="000000"/>
                </a:solidFill>
                <a:latin typeface="Noto Serif Display"/>
              </a:rPr>
              <a:t>tần</a:t>
            </a:r>
            <a:r>
              <a:rPr lang="en-US" sz="3200" dirty="0">
                <a:solidFill>
                  <a:srgbClr val="000000"/>
                </a:solidFill>
                <a:latin typeface="Noto Serif Display"/>
              </a:rPr>
              <a:t> </a:t>
            </a:r>
            <a:r>
              <a:rPr lang="en-US" sz="3200" dirty="0" err="1">
                <a:solidFill>
                  <a:srgbClr val="000000"/>
                </a:solidFill>
                <a:latin typeface="Noto Serif Display"/>
              </a:rPr>
              <a:t>suất</a:t>
            </a:r>
            <a:r>
              <a:rPr lang="en-US" sz="3200" dirty="0">
                <a:solidFill>
                  <a:srgbClr val="000000"/>
                </a:solidFill>
                <a:latin typeface="Noto Serif Display"/>
              </a:rPr>
              <a:t> (Histogram Chart) </a:t>
            </a:r>
            <a:r>
              <a:rPr lang="en-US" sz="3200" dirty="0" err="1">
                <a:solidFill>
                  <a:srgbClr val="000000"/>
                </a:solidFill>
                <a:latin typeface="Noto Serif Display"/>
              </a:rPr>
              <a:t>về</a:t>
            </a:r>
            <a:r>
              <a:rPr lang="en-US" sz="3200" dirty="0">
                <a:solidFill>
                  <a:srgbClr val="000000"/>
                </a:solidFill>
                <a:latin typeface="Noto Serif Display"/>
              </a:rPr>
              <a:t> department </a:t>
            </a:r>
            <a:r>
              <a:rPr lang="en-US" sz="3200" dirty="0" err="1">
                <a:solidFill>
                  <a:srgbClr val="000000"/>
                </a:solidFill>
                <a:latin typeface="Noto Serif Display"/>
              </a:rPr>
              <a:t>của</a:t>
            </a:r>
            <a:r>
              <a:rPr lang="en-US" sz="3200" dirty="0">
                <a:solidFill>
                  <a:srgbClr val="000000"/>
                </a:solidFill>
                <a:latin typeface="Noto Serif Display"/>
              </a:rPr>
              <a:t> product   </a:t>
            </a:r>
          </a:p>
          <a:p>
            <a:pPr algn="ctr">
              <a:lnSpc>
                <a:spcPts val="4200"/>
              </a:lnSpc>
            </a:pPr>
            <a:r>
              <a:rPr lang="en-US" sz="3200" spc="300" dirty="0">
                <a:solidFill>
                  <a:srgbClr val="000000"/>
                </a:solidFill>
                <a:latin typeface="Lato"/>
              </a:rPr>
              <a:t> </a:t>
            </a:r>
          </a:p>
        </p:txBody>
      </p:sp>
      <p:sp>
        <p:nvSpPr>
          <p:cNvPr id="15" name="TextBox 15"/>
          <p:cNvSpPr txBox="1"/>
          <p:nvPr/>
        </p:nvSpPr>
        <p:spPr>
          <a:xfrm>
            <a:off x="6629073" y="1946318"/>
            <a:ext cx="5029854" cy="577081"/>
          </a:xfrm>
          <a:prstGeom prst="rect">
            <a:avLst/>
          </a:prstGeom>
        </p:spPr>
        <p:txBody>
          <a:bodyPr wrap="square" lIns="0" tIns="0" rIns="0" bIns="0" rtlCol="0" anchor="t">
            <a:spAutoFit/>
          </a:bodyPr>
          <a:lstStyle/>
          <a:p>
            <a:pPr algn="ctr">
              <a:lnSpc>
                <a:spcPts val="4480"/>
              </a:lnSpc>
            </a:pPr>
            <a:r>
              <a:rPr lang="en-US" sz="4000" dirty="0" err="1">
                <a:solidFill>
                  <a:srgbClr val="5271FF"/>
                </a:solidFill>
                <a:latin typeface="Lato Bold" panose="020F0502020204030203" charset="0"/>
                <a:ea typeface="Lato Bold" panose="020F0502020204030203" charset="0"/>
                <a:cs typeface="Lato Bold" panose="020F0502020204030203" charset="0"/>
              </a:rPr>
              <a:t>Bảng</a:t>
            </a:r>
            <a:r>
              <a:rPr lang="en-US" sz="4000" dirty="0">
                <a:solidFill>
                  <a:srgbClr val="5271FF"/>
                </a:solidFill>
                <a:latin typeface="Lato Bold" panose="020F0502020204030203" charset="0"/>
                <a:ea typeface="Lato Bold" panose="020F0502020204030203" charset="0"/>
                <a:cs typeface="Lato Bold" panose="020F0502020204030203" charset="0"/>
              </a:rPr>
              <a:t> product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80498" y="886353"/>
            <a:ext cx="15327005"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DATA EXPLORATION</a:t>
            </a:r>
          </a:p>
        </p:txBody>
      </p:sp>
      <p:grpSp>
        <p:nvGrpSpPr>
          <p:cNvPr id="3" name="Group 3"/>
          <p:cNvGrpSpPr/>
          <p:nvPr/>
        </p:nvGrpSpPr>
        <p:grpSpPr>
          <a:xfrm>
            <a:off x="0" y="0"/>
            <a:ext cx="18288000" cy="417760"/>
            <a:chOff x="0" y="0"/>
            <a:chExt cx="6671512" cy="152400"/>
          </a:xfrm>
        </p:grpSpPr>
        <p:sp>
          <p:nvSpPr>
            <p:cNvPr id="4" name="Freeform 4"/>
            <p:cNvSpPr/>
            <p:nvPr/>
          </p:nvSpPr>
          <p:spPr>
            <a:xfrm>
              <a:off x="0" y="0"/>
              <a:ext cx="6671512" cy="152400"/>
            </a:xfrm>
            <a:custGeom>
              <a:avLst/>
              <a:gdLst/>
              <a:ahLst/>
              <a:cxnLst/>
              <a:rect l="l" t="t" r="r" b="b"/>
              <a:pathLst>
                <a:path w="6671512" h="152400">
                  <a:moveTo>
                    <a:pt x="0" y="0"/>
                  </a:moveTo>
                  <a:lnTo>
                    <a:pt x="6671512" y="0"/>
                  </a:lnTo>
                  <a:lnTo>
                    <a:pt x="6671512" y="152400"/>
                  </a:lnTo>
                  <a:lnTo>
                    <a:pt x="0" y="152400"/>
                  </a:lnTo>
                  <a:close/>
                </a:path>
              </a:pathLst>
            </a:custGeom>
            <a:solidFill>
              <a:srgbClr val="2B4A9D"/>
            </a:solidFill>
          </p:spPr>
        </p:sp>
      </p:grpSp>
      <p:grpSp>
        <p:nvGrpSpPr>
          <p:cNvPr id="5" name="Group 5"/>
          <p:cNvGrpSpPr/>
          <p:nvPr/>
        </p:nvGrpSpPr>
        <p:grpSpPr>
          <a:xfrm rot="5400000">
            <a:off x="-1963" y="1309"/>
            <a:ext cx="1635964" cy="1633346"/>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7" name="Group 7"/>
          <p:cNvGrpSpPr/>
          <p:nvPr/>
        </p:nvGrpSpPr>
        <p:grpSpPr>
          <a:xfrm rot="-10800000">
            <a:off x="16652690" y="1309"/>
            <a:ext cx="1635964" cy="1633346"/>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0" name="Freeform 10"/>
          <p:cNvSpPr/>
          <p:nvPr/>
        </p:nvSpPr>
        <p:spPr>
          <a:xfrm>
            <a:off x="1828800" y="2781300"/>
            <a:ext cx="6629400" cy="6206603"/>
          </a:xfrm>
          <a:custGeom>
            <a:avLst/>
            <a:gdLst/>
            <a:ahLst/>
            <a:cxnLst/>
            <a:rect l="l" t="t" r="r" b="b"/>
            <a:pathLst>
              <a:path w="5411686" h="5440860">
                <a:moveTo>
                  <a:pt x="0" y="0"/>
                </a:moveTo>
                <a:lnTo>
                  <a:pt x="5411686" y="0"/>
                </a:lnTo>
                <a:lnTo>
                  <a:pt x="5411686" y="5440859"/>
                </a:lnTo>
                <a:lnTo>
                  <a:pt x="0" y="5440859"/>
                </a:lnTo>
                <a:lnTo>
                  <a:pt x="0" y="0"/>
                </a:lnTo>
                <a:close/>
              </a:path>
            </a:pathLst>
          </a:custGeom>
          <a:blipFill>
            <a:blip r:embed="rId2"/>
            <a:stretch>
              <a:fillRect/>
            </a:stretch>
          </a:blipFill>
        </p:spPr>
      </p:sp>
      <p:sp>
        <p:nvSpPr>
          <p:cNvPr id="13" name="TextBox 13"/>
          <p:cNvSpPr txBox="1"/>
          <p:nvPr/>
        </p:nvSpPr>
        <p:spPr>
          <a:xfrm>
            <a:off x="8652017" y="5143500"/>
            <a:ext cx="8818655" cy="2107180"/>
          </a:xfrm>
          <a:prstGeom prst="rect">
            <a:avLst/>
          </a:prstGeom>
        </p:spPr>
        <p:txBody>
          <a:bodyPr lIns="0" tIns="0" rIns="0" bIns="0" rtlCol="0" anchor="t">
            <a:spAutoFit/>
          </a:bodyPr>
          <a:lstStyle/>
          <a:p>
            <a:pPr algn="ctr">
              <a:lnSpc>
                <a:spcPts val="4200"/>
              </a:lnSpc>
            </a:pPr>
            <a:r>
              <a:rPr lang="en-US" sz="3200" spc="300" dirty="0">
                <a:solidFill>
                  <a:srgbClr val="000000"/>
                </a:solidFill>
                <a:latin typeface="Lato Bold" panose="020F0502020204030203" charset="0"/>
                <a:ea typeface="Lato Bold" panose="020F0502020204030203" charset="0"/>
                <a:cs typeface="Lato Bold" panose="020F0502020204030203" charset="0"/>
              </a:rPr>
              <a:t>BRAND</a:t>
            </a:r>
          </a:p>
          <a:p>
            <a:pPr algn="ctr">
              <a:lnSpc>
                <a:spcPts val="4200"/>
              </a:lnSpc>
            </a:pPr>
            <a:r>
              <a:rPr lang="en-US" sz="3200" dirty="0" err="1">
                <a:solidFill>
                  <a:srgbClr val="000000"/>
                </a:solidFill>
                <a:latin typeface="Noto Serif Display"/>
              </a:rPr>
              <a:t>Biểu</a:t>
            </a:r>
            <a:r>
              <a:rPr lang="en-US" sz="3200" dirty="0">
                <a:solidFill>
                  <a:srgbClr val="000000"/>
                </a:solidFill>
                <a:latin typeface="Noto Serif Display"/>
              </a:rPr>
              <a:t> </a:t>
            </a:r>
            <a:r>
              <a:rPr lang="en-US" sz="3200" dirty="0" err="1">
                <a:solidFill>
                  <a:srgbClr val="000000"/>
                </a:solidFill>
                <a:latin typeface="Noto Serif Display"/>
              </a:rPr>
              <a:t>đồ</a:t>
            </a:r>
            <a:r>
              <a:rPr lang="en-US" sz="3200" dirty="0">
                <a:solidFill>
                  <a:srgbClr val="000000"/>
                </a:solidFill>
                <a:latin typeface="Noto Serif Display"/>
              </a:rPr>
              <a:t> </a:t>
            </a:r>
            <a:r>
              <a:rPr lang="en-US" sz="3200" dirty="0" err="1">
                <a:solidFill>
                  <a:srgbClr val="000000"/>
                </a:solidFill>
                <a:latin typeface="Noto Serif Display"/>
              </a:rPr>
              <a:t>tròn</a:t>
            </a:r>
            <a:r>
              <a:rPr lang="en-US" sz="3200" dirty="0">
                <a:solidFill>
                  <a:srgbClr val="000000"/>
                </a:solidFill>
                <a:latin typeface="Noto Serif Display"/>
              </a:rPr>
              <a:t> (Pie Chart) </a:t>
            </a:r>
            <a:r>
              <a:rPr lang="en-US" sz="3200" dirty="0" err="1">
                <a:solidFill>
                  <a:srgbClr val="000000"/>
                </a:solidFill>
                <a:latin typeface="Noto Serif Display"/>
              </a:rPr>
              <a:t>tỉ</a:t>
            </a:r>
            <a:r>
              <a:rPr lang="en-US" sz="3200" dirty="0">
                <a:solidFill>
                  <a:srgbClr val="000000"/>
                </a:solidFill>
                <a:latin typeface="Noto Serif Display"/>
              </a:rPr>
              <a:t> </a:t>
            </a:r>
            <a:r>
              <a:rPr lang="en-US" sz="3200" dirty="0" err="1">
                <a:solidFill>
                  <a:srgbClr val="000000"/>
                </a:solidFill>
                <a:latin typeface="Noto Serif Display"/>
              </a:rPr>
              <a:t>lệ</a:t>
            </a:r>
            <a:r>
              <a:rPr lang="en-US" sz="3200" dirty="0">
                <a:solidFill>
                  <a:srgbClr val="000000"/>
                </a:solidFill>
                <a:latin typeface="Noto Serif Display"/>
              </a:rPr>
              <a:t> </a:t>
            </a:r>
          </a:p>
          <a:p>
            <a:pPr algn="ctr">
              <a:lnSpc>
                <a:spcPts val="4200"/>
              </a:lnSpc>
            </a:pPr>
            <a:r>
              <a:rPr lang="en-US" sz="3200" dirty="0">
                <a:solidFill>
                  <a:srgbClr val="000000"/>
                </a:solidFill>
                <a:latin typeface="Noto Serif Display"/>
              </a:rPr>
              <a:t>brand </a:t>
            </a:r>
            <a:r>
              <a:rPr lang="en-US" sz="3200" dirty="0" err="1">
                <a:solidFill>
                  <a:srgbClr val="000000"/>
                </a:solidFill>
                <a:latin typeface="Noto Serif Display"/>
              </a:rPr>
              <a:t>của</a:t>
            </a:r>
            <a:r>
              <a:rPr lang="en-US" sz="3200" dirty="0">
                <a:solidFill>
                  <a:srgbClr val="000000"/>
                </a:solidFill>
                <a:latin typeface="Noto Serif Display"/>
              </a:rPr>
              <a:t> product     </a:t>
            </a:r>
          </a:p>
          <a:p>
            <a:pPr algn="ctr">
              <a:lnSpc>
                <a:spcPts val="4200"/>
              </a:lnSpc>
            </a:pPr>
            <a:endParaRPr lang="en-US" sz="3200" spc="300" dirty="0">
              <a:solidFill>
                <a:srgbClr val="000000"/>
              </a:solidFill>
              <a:latin typeface="Lato"/>
            </a:endParaRPr>
          </a:p>
        </p:txBody>
      </p:sp>
      <p:sp>
        <p:nvSpPr>
          <p:cNvPr id="15" name="TextBox 15"/>
          <p:cNvSpPr txBox="1"/>
          <p:nvPr/>
        </p:nvSpPr>
        <p:spPr>
          <a:xfrm>
            <a:off x="6629073" y="1946318"/>
            <a:ext cx="5029854" cy="577081"/>
          </a:xfrm>
          <a:prstGeom prst="rect">
            <a:avLst/>
          </a:prstGeom>
        </p:spPr>
        <p:txBody>
          <a:bodyPr wrap="square" lIns="0" tIns="0" rIns="0" bIns="0" rtlCol="0" anchor="t">
            <a:spAutoFit/>
          </a:bodyPr>
          <a:lstStyle/>
          <a:p>
            <a:pPr algn="ctr">
              <a:lnSpc>
                <a:spcPts val="4480"/>
              </a:lnSpc>
            </a:pPr>
            <a:r>
              <a:rPr lang="en-US" sz="4000" dirty="0" err="1">
                <a:solidFill>
                  <a:srgbClr val="5271FF"/>
                </a:solidFill>
                <a:latin typeface="Lato Bold" panose="020F0502020204030203" charset="0"/>
                <a:ea typeface="Lato Bold" panose="020F0502020204030203" charset="0"/>
                <a:cs typeface="Lato Bold" panose="020F0502020204030203" charset="0"/>
              </a:rPr>
              <a:t>Bảng</a:t>
            </a:r>
            <a:r>
              <a:rPr lang="en-US" sz="4000" dirty="0">
                <a:solidFill>
                  <a:srgbClr val="5271FF"/>
                </a:solidFill>
                <a:latin typeface="Lato Bold" panose="020F0502020204030203" charset="0"/>
                <a:ea typeface="Lato Bold" panose="020F0502020204030203" charset="0"/>
                <a:cs typeface="Lato Bold" panose="020F0502020204030203" charset="0"/>
              </a:rPr>
              <a:t> product   </a:t>
            </a:r>
          </a:p>
        </p:txBody>
      </p:sp>
    </p:spTree>
    <p:extLst>
      <p:ext uri="{BB962C8B-B14F-4D97-AF65-F5344CB8AC3E}">
        <p14:creationId xmlns:p14="http://schemas.microsoft.com/office/powerpoint/2010/main" val="739722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10129326" y="0"/>
            <a:ext cx="8158674" cy="10287003"/>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txBody>
          <a:bodyPr/>
          <a:lstStyle/>
          <a:p>
            <a:endParaRPr lang="en-US"/>
          </a:p>
        </p:txBody>
      </p:sp>
      <p:sp>
        <p:nvSpPr>
          <p:cNvPr id="21" name="Freeform 21"/>
          <p:cNvSpPr/>
          <p:nvPr/>
        </p:nvSpPr>
        <p:spPr>
          <a:xfrm>
            <a:off x="11988014" y="3011677"/>
            <a:ext cx="4441299" cy="4263647"/>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10">
            <a:extLst>
              <a:ext uri="{FF2B5EF4-FFF2-40B4-BE49-F238E27FC236}">
                <a16:creationId xmlns:a16="http://schemas.microsoft.com/office/drawing/2014/main" id="{CABC3DB3-2490-BD87-06C6-EF5E443074BA}"/>
              </a:ext>
            </a:extLst>
          </p:cNvPr>
          <p:cNvGrpSpPr/>
          <p:nvPr/>
        </p:nvGrpSpPr>
        <p:grpSpPr>
          <a:xfrm>
            <a:off x="10614781" y="413478"/>
            <a:ext cx="7304695" cy="9372599"/>
            <a:chOff x="0" y="0"/>
            <a:chExt cx="9739593" cy="10657856"/>
          </a:xfrm>
        </p:grpSpPr>
        <p:pic>
          <p:nvPicPr>
            <p:cNvPr id="5" name="Picture 11">
              <a:extLst>
                <a:ext uri="{FF2B5EF4-FFF2-40B4-BE49-F238E27FC236}">
                  <a16:creationId xmlns:a16="http://schemas.microsoft.com/office/drawing/2014/main" id="{E1D71AE7-EE18-D20E-6DCD-D802B5ED3634}"/>
                </a:ext>
              </a:extLst>
            </p:cNvPr>
            <p:cNvPicPr>
              <a:picLocks noChangeAspect="1"/>
            </p:cNvPicPr>
            <p:nvPr/>
          </p:nvPicPr>
          <p:blipFill>
            <a:blip r:embed="rId4"/>
            <a:srcRect l="18590" r="20486"/>
            <a:stretch>
              <a:fillRect/>
            </a:stretch>
          </p:blipFill>
          <p:spPr>
            <a:xfrm>
              <a:off x="0" y="0"/>
              <a:ext cx="9739593" cy="10657856"/>
            </a:xfrm>
            <a:prstGeom prst="rect">
              <a:avLst/>
            </a:prstGeom>
          </p:spPr>
        </p:pic>
      </p:grpSp>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sp>
        <p:nvSpPr>
          <p:cNvPr id="16" name="TextBox 16"/>
          <p:cNvSpPr txBox="1"/>
          <p:nvPr/>
        </p:nvSpPr>
        <p:spPr>
          <a:xfrm>
            <a:off x="2362200" y="5905500"/>
            <a:ext cx="7767126" cy="2101729"/>
          </a:xfrm>
          <a:prstGeom prst="rect">
            <a:avLst/>
          </a:prstGeom>
        </p:spPr>
        <p:txBody>
          <a:bodyPr wrap="square" lIns="0" tIns="0" rIns="0" bIns="0" rtlCol="0" anchor="t">
            <a:spAutoFit/>
          </a:bodyPr>
          <a:lstStyle/>
          <a:p>
            <a:pPr marL="514350" indent="-514350">
              <a:lnSpc>
                <a:spcPts val="4200"/>
              </a:lnSpc>
              <a:buFont typeface="+mj-lt"/>
              <a:buAutoNum type="arabicPeriod"/>
            </a:pPr>
            <a:r>
              <a:rPr lang="en-US" sz="3000" spc="300" dirty="0" err="1">
                <a:solidFill>
                  <a:srgbClr val="000000"/>
                </a:solidFill>
                <a:latin typeface="Lato Italics"/>
              </a:rPr>
              <a:t>Kiến</a:t>
            </a:r>
            <a:r>
              <a:rPr lang="en-US" sz="3000" spc="300" dirty="0">
                <a:solidFill>
                  <a:srgbClr val="000000"/>
                </a:solidFill>
                <a:latin typeface="Lato Italics"/>
              </a:rPr>
              <a:t> </a:t>
            </a:r>
            <a:r>
              <a:rPr lang="en-US" sz="3000" spc="300" dirty="0" err="1">
                <a:solidFill>
                  <a:srgbClr val="000000"/>
                </a:solidFill>
                <a:latin typeface="Lato Italics"/>
              </a:rPr>
              <a:t>trúc</a:t>
            </a:r>
            <a:r>
              <a:rPr lang="en-US" sz="3000" spc="300" dirty="0">
                <a:solidFill>
                  <a:srgbClr val="000000"/>
                </a:solidFill>
                <a:latin typeface="Lato Italics"/>
              </a:rPr>
              <a:t> Data Warehouse</a:t>
            </a:r>
          </a:p>
          <a:p>
            <a:pPr marL="514350" indent="-514350">
              <a:lnSpc>
                <a:spcPts val="4200"/>
              </a:lnSpc>
              <a:buFont typeface="+mj-lt"/>
              <a:buAutoNum type="arabicPeriod"/>
            </a:pPr>
            <a:r>
              <a:rPr lang="en-US" sz="3000" spc="300" dirty="0" err="1">
                <a:solidFill>
                  <a:srgbClr val="000000"/>
                </a:solidFill>
                <a:latin typeface="Lato Italics"/>
              </a:rPr>
              <a:t>Các</a:t>
            </a:r>
            <a:r>
              <a:rPr lang="en-US" sz="3000" spc="300" dirty="0">
                <a:solidFill>
                  <a:srgbClr val="000000"/>
                </a:solidFill>
                <a:latin typeface="Lato Italics"/>
              </a:rPr>
              <a:t> </a:t>
            </a:r>
            <a:r>
              <a:rPr lang="en-US" sz="3000" spc="300" dirty="0" err="1">
                <a:solidFill>
                  <a:srgbClr val="000000"/>
                </a:solidFill>
                <a:latin typeface="Lato Italics"/>
              </a:rPr>
              <a:t>nội</a:t>
            </a:r>
            <a:r>
              <a:rPr lang="en-US" sz="3000" spc="300" dirty="0">
                <a:solidFill>
                  <a:srgbClr val="000000"/>
                </a:solidFill>
                <a:latin typeface="Lato Italics"/>
              </a:rPr>
              <a:t> dung ETL </a:t>
            </a:r>
            <a:r>
              <a:rPr lang="en-US" sz="3000" spc="300" dirty="0" err="1">
                <a:solidFill>
                  <a:srgbClr val="000000"/>
                </a:solidFill>
                <a:latin typeface="Lato Italics"/>
              </a:rPr>
              <a:t>dữ</a:t>
            </a:r>
            <a:r>
              <a:rPr lang="en-US" sz="3000" spc="300" dirty="0">
                <a:solidFill>
                  <a:srgbClr val="000000"/>
                </a:solidFill>
                <a:latin typeface="Lato Italics"/>
              </a:rPr>
              <a:t> </a:t>
            </a:r>
            <a:r>
              <a:rPr lang="en-US" sz="3000" spc="300" dirty="0" err="1">
                <a:solidFill>
                  <a:srgbClr val="000000"/>
                </a:solidFill>
                <a:latin typeface="Lato Italics"/>
              </a:rPr>
              <a:t>liệu</a:t>
            </a:r>
            <a:endParaRPr lang="en-US" sz="3000" spc="300" dirty="0">
              <a:solidFill>
                <a:srgbClr val="000000"/>
              </a:solidFill>
              <a:latin typeface="Lato Italics"/>
            </a:endParaRPr>
          </a:p>
          <a:p>
            <a:pPr marL="514350" indent="-514350">
              <a:lnSpc>
                <a:spcPts val="4200"/>
              </a:lnSpc>
              <a:buFont typeface="+mj-lt"/>
              <a:buAutoNum type="arabicPeriod"/>
            </a:pPr>
            <a:r>
              <a:rPr lang="en-US" sz="3000" spc="300" dirty="0" err="1">
                <a:solidFill>
                  <a:srgbClr val="000000"/>
                </a:solidFill>
                <a:latin typeface="Lato Italics"/>
              </a:rPr>
              <a:t>Hệ</a:t>
            </a:r>
            <a:r>
              <a:rPr lang="en-US" sz="3000" spc="300" dirty="0">
                <a:solidFill>
                  <a:srgbClr val="000000"/>
                </a:solidFill>
                <a:latin typeface="Lato Italics"/>
              </a:rPr>
              <a:t> </a:t>
            </a:r>
            <a:r>
              <a:rPr lang="en-US" sz="3000" spc="300" dirty="0" err="1">
                <a:solidFill>
                  <a:srgbClr val="000000"/>
                </a:solidFill>
                <a:latin typeface="Lato Italics"/>
              </a:rPr>
              <a:t>thống</a:t>
            </a:r>
            <a:r>
              <a:rPr lang="en-US" sz="3000" spc="300" dirty="0">
                <a:solidFill>
                  <a:srgbClr val="000000"/>
                </a:solidFill>
                <a:latin typeface="Lato Italics"/>
              </a:rPr>
              <a:t> </a:t>
            </a:r>
            <a:r>
              <a:rPr lang="en-US" sz="3000" spc="300" dirty="0" err="1">
                <a:solidFill>
                  <a:srgbClr val="000000"/>
                </a:solidFill>
                <a:latin typeface="Lato Italics"/>
              </a:rPr>
              <a:t>chiều</a:t>
            </a:r>
            <a:r>
              <a:rPr lang="en-US" sz="3000" spc="300" dirty="0">
                <a:solidFill>
                  <a:srgbClr val="000000"/>
                </a:solidFill>
                <a:latin typeface="Lato Italics"/>
              </a:rPr>
              <a:t> </a:t>
            </a:r>
            <a:r>
              <a:rPr lang="en-US" sz="3000" spc="300" dirty="0" err="1">
                <a:solidFill>
                  <a:srgbClr val="000000"/>
                </a:solidFill>
                <a:latin typeface="Lato Italics"/>
              </a:rPr>
              <a:t>khái</a:t>
            </a:r>
            <a:r>
              <a:rPr lang="en-US" sz="3000" spc="300" dirty="0">
                <a:solidFill>
                  <a:srgbClr val="000000"/>
                </a:solidFill>
                <a:latin typeface="Lato Italics"/>
              </a:rPr>
              <a:t> </a:t>
            </a:r>
            <a:r>
              <a:rPr lang="en-US" sz="3000" spc="300" dirty="0" err="1">
                <a:solidFill>
                  <a:srgbClr val="000000"/>
                </a:solidFill>
                <a:latin typeface="Lato Italics"/>
              </a:rPr>
              <a:t>niệm</a:t>
            </a:r>
            <a:endParaRPr lang="en-US" sz="3000" spc="300" dirty="0">
              <a:solidFill>
                <a:srgbClr val="000000"/>
              </a:solidFill>
              <a:latin typeface="Lato Italics"/>
            </a:endParaRPr>
          </a:p>
          <a:p>
            <a:pPr marL="514350" indent="-514350">
              <a:lnSpc>
                <a:spcPts val="4200"/>
              </a:lnSpc>
              <a:buFont typeface="+mj-lt"/>
              <a:buAutoNum type="arabicPeriod"/>
            </a:pPr>
            <a:r>
              <a:rPr lang="en-US" sz="3000" spc="300" dirty="0">
                <a:solidFill>
                  <a:srgbClr val="000000"/>
                </a:solidFill>
                <a:latin typeface="Lato Italics"/>
              </a:rPr>
              <a:t>Data Model (OLTP, OLAP)</a:t>
            </a:r>
          </a:p>
        </p:txBody>
      </p:sp>
      <p:sp>
        <p:nvSpPr>
          <p:cNvPr id="17" name="TextBox 17"/>
          <p:cNvSpPr txBox="1"/>
          <p:nvPr/>
        </p:nvSpPr>
        <p:spPr>
          <a:xfrm>
            <a:off x="895350" y="3742663"/>
            <a:ext cx="9233976" cy="2016258"/>
          </a:xfrm>
          <a:prstGeom prst="rect">
            <a:avLst/>
          </a:prstGeom>
        </p:spPr>
        <p:txBody>
          <a:bodyPr lIns="0" tIns="0" rIns="0" bIns="0" rtlCol="0" anchor="t">
            <a:spAutoFit/>
          </a:bodyPr>
          <a:lstStyle/>
          <a:p>
            <a:pPr algn="ctr">
              <a:lnSpc>
                <a:spcPts val="8400"/>
              </a:lnSpc>
            </a:pPr>
            <a:r>
              <a:rPr lang="en-US" sz="4800" spc="300" dirty="0">
                <a:solidFill>
                  <a:srgbClr val="2B4A9D"/>
                </a:solidFill>
                <a:latin typeface="Lato Bold"/>
              </a:rPr>
              <a:t>PHÂN TÍCH VÀ THIẾT KẾ</a:t>
            </a:r>
          </a:p>
          <a:p>
            <a:pPr algn="ctr">
              <a:lnSpc>
                <a:spcPts val="8400"/>
              </a:lnSpc>
            </a:pPr>
            <a:r>
              <a:rPr lang="en-US" sz="4800" spc="300" dirty="0">
                <a:solidFill>
                  <a:srgbClr val="2B4A9D"/>
                </a:solidFill>
                <a:latin typeface="Lato Bold"/>
              </a:rPr>
              <a:t>KHO DỮ LIỆU</a:t>
            </a:r>
          </a:p>
        </p:txBody>
      </p:sp>
      <p:sp>
        <p:nvSpPr>
          <p:cNvPr id="18" name="TextBox 18"/>
          <p:cNvSpPr txBox="1"/>
          <p:nvPr/>
        </p:nvSpPr>
        <p:spPr>
          <a:xfrm>
            <a:off x="3997858" y="2523496"/>
            <a:ext cx="2528376" cy="1095172"/>
          </a:xfrm>
          <a:prstGeom prst="rect">
            <a:avLst/>
          </a:prstGeom>
        </p:spPr>
        <p:txBody>
          <a:bodyPr lIns="0" tIns="0" rIns="0" bIns="0" rtlCol="0" anchor="t">
            <a:spAutoFit/>
          </a:bodyPr>
          <a:lstStyle/>
          <a:p>
            <a:pPr algn="ctr">
              <a:lnSpc>
                <a:spcPts val="8400"/>
              </a:lnSpc>
            </a:pPr>
            <a:r>
              <a:rPr lang="en-US" sz="8000" spc="400" dirty="0">
                <a:solidFill>
                  <a:srgbClr val="FFFFFF"/>
                </a:solidFill>
                <a:latin typeface="Poppins Heavy"/>
              </a:rPr>
              <a:t>2</a:t>
            </a:r>
          </a:p>
        </p:txBody>
      </p:sp>
      <p:grpSp>
        <p:nvGrpSpPr>
          <p:cNvPr id="23" name="Group 14">
            <a:extLst>
              <a:ext uri="{FF2B5EF4-FFF2-40B4-BE49-F238E27FC236}">
                <a16:creationId xmlns:a16="http://schemas.microsoft.com/office/drawing/2014/main" id="{D65C53FF-DB8C-309A-4AA6-09583015E9AB}"/>
              </a:ext>
            </a:extLst>
          </p:cNvPr>
          <p:cNvGrpSpPr/>
          <p:nvPr/>
        </p:nvGrpSpPr>
        <p:grpSpPr>
          <a:xfrm>
            <a:off x="0" y="0"/>
            <a:ext cx="541602" cy="10287000"/>
            <a:chOff x="0" y="0"/>
            <a:chExt cx="157867" cy="2998468"/>
          </a:xfrm>
        </p:grpSpPr>
        <p:sp>
          <p:nvSpPr>
            <p:cNvPr id="24" name="Freeform 15">
              <a:extLst>
                <a:ext uri="{FF2B5EF4-FFF2-40B4-BE49-F238E27FC236}">
                  <a16:creationId xmlns:a16="http://schemas.microsoft.com/office/drawing/2014/main" id="{D19AF0BE-B0A5-9384-FFC6-8AE8C4CC16A4}"/>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Tree>
    <p:extLst>
      <p:ext uri="{BB962C8B-B14F-4D97-AF65-F5344CB8AC3E}">
        <p14:creationId xmlns:p14="http://schemas.microsoft.com/office/powerpoint/2010/main" val="2610984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5385581" y="-4558520"/>
            <a:ext cx="914400" cy="11174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04311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II.1. </a:t>
            </a:r>
            <a:r>
              <a:rPr lang="en-US" sz="4400" spc="349" dirty="0" err="1">
                <a:solidFill>
                  <a:srgbClr val="FFFFFF"/>
                </a:solidFill>
                <a:latin typeface="Lato Bold" panose="020F0502020204030203" charset="0"/>
                <a:ea typeface="Lato Bold" panose="020F0502020204030203" charset="0"/>
                <a:cs typeface="Lato Bold" panose="020F0502020204030203" charset="0"/>
              </a:rPr>
              <a:t>Kiến</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trúc</a:t>
            </a:r>
            <a:r>
              <a:rPr lang="en-US" sz="4400" spc="349" dirty="0">
                <a:solidFill>
                  <a:srgbClr val="FFFFFF"/>
                </a:solidFill>
                <a:latin typeface="Lato Bold" panose="020F0502020204030203" charset="0"/>
                <a:ea typeface="Lato Bold" panose="020F0502020204030203" charset="0"/>
                <a:cs typeface="Lato Bold" panose="020F0502020204030203" charset="0"/>
              </a:rPr>
              <a:t> Data Warehouse</a:t>
            </a:r>
          </a:p>
        </p:txBody>
      </p:sp>
      <p:sp>
        <p:nvSpPr>
          <p:cNvPr id="15" name="Google Shape;1268;p18">
            <a:extLst>
              <a:ext uri="{FF2B5EF4-FFF2-40B4-BE49-F238E27FC236}">
                <a16:creationId xmlns:a16="http://schemas.microsoft.com/office/drawing/2014/main" id="{8B665319-60EA-A649-9031-2E9B30662C50}"/>
              </a:ext>
            </a:extLst>
          </p:cNvPr>
          <p:cNvSpPr/>
          <p:nvPr/>
        </p:nvSpPr>
        <p:spPr>
          <a:xfrm>
            <a:off x="12927921" y="6367222"/>
            <a:ext cx="1037080" cy="634200"/>
          </a:xfrm>
          <a:prstGeom prst="rightArrow">
            <a:avLst>
              <a:gd name="adj1" fmla="val 50000"/>
              <a:gd name="adj2" fmla="val 50000"/>
            </a:avLst>
          </a:prstGeom>
          <a:solidFill>
            <a:srgbClr val="FFFFFF"/>
          </a:solidFill>
          <a:ln w="28575" cap="flat" cmpd="sng">
            <a:solidFill>
              <a:srgbClr val="4869B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269;p18">
            <a:extLst>
              <a:ext uri="{FF2B5EF4-FFF2-40B4-BE49-F238E27FC236}">
                <a16:creationId xmlns:a16="http://schemas.microsoft.com/office/drawing/2014/main" id="{2F74D35F-E9A4-4BC1-AE1F-A8796A580092}"/>
              </a:ext>
            </a:extLst>
          </p:cNvPr>
          <p:cNvSpPr/>
          <p:nvPr/>
        </p:nvSpPr>
        <p:spPr>
          <a:xfrm>
            <a:off x="8782695" y="6367222"/>
            <a:ext cx="1074834" cy="634200"/>
          </a:xfrm>
          <a:prstGeom prst="rightArrow">
            <a:avLst>
              <a:gd name="adj1" fmla="val 50000"/>
              <a:gd name="adj2" fmla="val 50000"/>
            </a:avLst>
          </a:prstGeom>
          <a:solidFill>
            <a:srgbClr val="FFFFFF"/>
          </a:solidFill>
          <a:ln w="28575" cap="flat" cmpd="sng">
            <a:solidFill>
              <a:srgbClr val="4869B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 name="Google Shape;1270;p18">
            <a:extLst>
              <a:ext uri="{FF2B5EF4-FFF2-40B4-BE49-F238E27FC236}">
                <a16:creationId xmlns:a16="http://schemas.microsoft.com/office/drawing/2014/main" id="{6C0FDE50-4919-57C7-146A-9E1157FA5313}"/>
              </a:ext>
            </a:extLst>
          </p:cNvPr>
          <p:cNvSpPr/>
          <p:nvPr/>
        </p:nvSpPr>
        <p:spPr>
          <a:xfrm>
            <a:off x="4429905" y="6367222"/>
            <a:ext cx="1058354" cy="634200"/>
          </a:xfrm>
          <a:prstGeom prst="rightArrow">
            <a:avLst>
              <a:gd name="adj1" fmla="val 50000"/>
              <a:gd name="adj2" fmla="val 50000"/>
            </a:avLst>
          </a:prstGeom>
          <a:solidFill>
            <a:srgbClr val="FFFFFF"/>
          </a:solidFill>
          <a:ln w="28575" cap="flat" cmpd="sng">
            <a:solidFill>
              <a:srgbClr val="4869B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2" name="Google Shape;1260;p18">
            <a:extLst>
              <a:ext uri="{FF2B5EF4-FFF2-40B4-BE49-F238E27FC236}">
                <a16:creationId xmlns:a16="http://schemas.microsoft.com/office/drawing/2014/main" id="{540E81B3-108B-940F-6C8C-94F95817663A}"/>
              </a:ext>
            </a:extLst>
          </p:cNvPr>
          <p:cNvSpPr/>
          <p:nvPr/>
        </p:nvSpPr>
        <p:spPr>
          <a:xfrm>
            <a:off x="1255481" y="4455175"/>
            <a:ext cx="3165125" cy="4879325"/>
          </a:xfrm>
          <a:prstGeom prst="roundRect">
            <a:avLst>
              <a:gd name="adj" fmla="val 16667"/>
            </a:avLst>
          </a:prstGeom>
          <a:solidFill>
            <a:srgbClr val="FFFFFF"/>
          </a:solidFill>
          <a:ln w="28575" cap="flat" cmpd="sng">
            <a:solidFill>
              <a:srgbClr val="7EAC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 name="Google Shape;1264;p18">
            <a:extLst>
              <a:ext uri="{FF2B5EF4-FFF2-40B4-BE49-F238E27FC236}">
                <a16:creationId xmlns:a16="http://schemas.microsoft.com/office/drawing/2014/main" id="{9B00A574-E6C4-DA6B-61CA-90795CF55D16}"/>
              </a:ext>
            </a:extLst>
          </p:cNvPr>
          <p:cNvSpPr txBox="1"/>
          <p:nvPr/>
        </p:nvSpPr>
        <p:spPr>
          <a:xfrm>
            <a:off x="1304342" y="2705100"/>
            <a:ext cx="3165125" cy="492412"/>
          </a:xfrm>
          <a:prstGeom prst="rect">
            <a:avLst/>
          </a:prstGeom>
          <a:solidFill>
            <a:srgbClr val="4869B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100"/>
              <a:buFont typeface="Arial"/>
              <a:buNone/>
            </a:pPr>
            <a:r>
              <a:rPr lang="en" sz="2000" b="0" i="0" u="none" strike="noStrike" cap="none" dirty="0">
                <a:solidFill>
                  <a:srgbClr val="FFFFFF"/>
                </a:solidFill>
                <a:latin typeface="Poppins Ultra-Bold" panose="020B0604020202020204" charset="0"/>
                <a:ea typeface="Alata"/>
                <a:cs typeface="Poppins Ultra-Bold" panose="020B0604020202020204" charset="0"/>
                <a:sym typeface="Alata"/>
              </a:rPr>
              <a:t>DATA SOURCE LAYER</a:t>
            </a:r>
            <a:endParaRPr sz="2000" b="0" i="0" u="none" strike="noStrike" cap="none" dirty="0">
              <a:solidFill>
                <a:srgbClr val="FFFFFF"/>
              </a:solidFill>
              <a:latin typeface="Poppins Ultra-Bold" panose="020B0604020202020204" charset="0"/>
              <a:ea typeface="Alata"/>
              <a:cs typeface="Poppins Ultra-Bold" panose="020B0604020202020204" charset="0"/>
              <a:sym typeface="Alata"/>
            </a:endParaRPr>
          </a:p>
        </p:txBody>
      </p:sp>
      <p:pic>
        <p:nvPicPr>
          <p:cNvPr id="18" name="Google Shape;1271;p18">
            <a:extLst>
              <a:ext uri="{FF2B5EF4-FFF2-40B4-BE49-F238E27FC236}">
                <a16:creationId xmlns:a16="http://schemas.microsoft.com/office/drawing/2014/main" id="{C0E550AB-B5C7-4176-E5C5-72A3DA95786A}"/>
              </a:ext>
            </a:extLst>
          </p:cNvPr>
          <p:cNvPicPr preferRelativeResize="0"/>
          <p:nvPr/>
        </p:nvPicPr>
        <p:blipFill rotWithShape="1">
          <a:blip r:embed="rId2">
            <a:alphaModFix/>
          </a:blip>
          <a:srcRect/>
          <a:stretch/>
        </p:blipFill>
        <p:spPr>
          <a:xfrm>
            <a:off x="2184903" y="3376592"/>
            <a:ext cx="1065921" cy="910805"/>
          </a:xfrm>
          <a:prstGeom prst="rect">
            <a:avLst/>
          </a:prstGeom>
          <a:noFill/>
          <a:ln>
            <a:noFill/>
          </a:ln>
        </p:spPr>
      </p:pic>
      <p:sp>
        <p:nvSpPr>
          <p:cNvPr id="6" name="Google Shape;1262;p18">
            <a:extLst>
              <a:ext uri="{FF2B5EF4-FFF2-40B4-BE49-F238E27FC236}">
                <a16:creationId xmlns:a16="http://schemas.microsoft.com/office/drawing/2014/main" id="{827C66F9-63E9-D03D-3E55-AC749516CFF8}"/>
              </a:ext>
            </a:extLst>
          </p:cNvPr>
          <p:cNvSpPr/>
          <p:nvPr/>
        </p:nvSpPr>
        <p:spPr>
          <a:xfrm>
            <a:off x="9879338" y="4450703"/>
            <a:ext cx="3031595" cy="4879325"/>
          </a:xfrm>
          <a:prstGeom prst="roundRect">
            <a:avLst>
              <a:gd name="adj" fmla="val 16667"/>
            </a:avLst>
          </a:prstGeom>
          <a:solidFill>
            <a:srgbClr val="FFFFFF"/>
          </a:solidFill>
          <a:ln w="28575" cap="flat" cmpd="sng">
            <a:solidFill>
              <a:srgbClr val="7EAC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 name="Google Shape;1266;p18">
            <a:extLst>
              <a:ext uri="{FF2B5EF4-FFF2-40B4-BE49-F238E27FC236}">
                <a16:creationId xmlns:a16="http://schemas.microsoft.com/office/drawing/2014/main" id="{FA3BFAA8-BC4B-501A-4152-71AF975344DB}"/>
              </a:ext>
            </a:extLst>
          </p:cNvPr>
          <p:cNvSpPr txBox="1"/>
          <p:nvPr/>
        </p:nvSpPr>
        <p:spPr>
          <a:xfrm>
            <a:off x="9879320" y="2700628"/>
            <a:ext cx="2966936" cy="492412"/>
          </a:xfrm>
          <a:prstGeom prst="rect">
            <a:avLst/>
          </a:prstGeom>
          <a:solidFill>
            <a:srgbClr val="4869B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100"/>
              <a:buFont typeface="Arial"/>
              <a:buNone/>
            </a:pPr>
            <a:r>
              <a:rPr lang="en" sz="2000" b="0" i="0" u="none" strike="noStrike" cap="none">
                <a:solidFill>
                  <a:srgbClr val="FFFFFF"/>
                </a:solidFill>
                <a:latin typeface="Poppins Ultra-Bold" panose="020B0604020202020204" charset="0"/>
                <a:ea typeface="Alata"/>
                <a:cs typeface="Poppins Ultra-Bold" panose="020B0604020202020204" charset="0"/>
                <a:sym typeface="Alata"/>
              </a:rPr>
              <a:t>DATA WAREHOUSE</a:t>
            </a:r>
            <a:endParaRPr sz="2000" b="0" i="0" u="none" strike="noStrike" cap="none">
              <a:solidFill>
                <a:srgbClr val="FFFFFF"/>
              </a:solidFill>
              <a:latin typeface="Poppins Ultra-Bold" panose="020B0604020202020204" charset="0"/>
              <a:ea typeface="Alata"/>
              <a:cs typeface="Poppins Ultra-Bold" panose="020B0604020202020204" charset="0"/>
              <a:sym typeface="Alata"/>
            </a:endParaRPr>
          </a:p>
        </p:txBody>
      </p:sp>
      <p:pic>
        <p:nvPicPr>
          <p:cNvPr id="22" name="Google Shape;1275;p18">
            <a:extLst>
              <a:ext uri="{FF2B5EF4-FFF2-40B4-BE49-F238E27FC236}">
                <a16:creationId xmlns:a16="http://schemas.microsoft.com/office/drawing/2014/main" id="{D109E560-91B8-982B-5873-4ADE6866FB50}"/>
              </a:ext>
            </a:extLst>
          </p:cNvPr>
          <p:cNvPicPr preferRelativeResize="0"/>
          <p:nvPr/>
        </p:nvPicPr>
        <p:blipFill rotWithShape="1">
          <a:blip r:embed="rId3">
            <a:alphaModFix/>
          </a:blip>
          <a:srcRect/>
          <a:stretch/>
        </p:blipFill>
        <p:spPr>
          <a:xfrm>
            <a:off x="10860051" y="3306297"/>
            <a:ext cx="999177" cy="927638"/>
          </a:xfrm>
          <a:prstGeom prst="rect">
            <a:avLst/>
          </a:prstGeom>
          <a:noFill/>
          <a:ln>
            <a:noFill/>
          </a:ln>
        </p:spPr>
      </p:pic>
      <p:sp>
        <p:nvSpPr>
          <p:cNvPr id="5" name="Google Shape;1261;p18">
            <a:extLst>
              <a:ext uri="{FF2B5EF4-FFF2-40B4-BE49-F238E27FC236}">
                <a16:creationId xmlns:a16="http://schemas.microsoft.com/office/drawing/2014/main" id="{726C8BB4-D972-53A2-E7C4-4AD856EFD35D}"/>
              </a:ext>
            </a:extLst>
          </p:cNvPr>
          <p:cNvSpPr/>
          <p:nvPr/>
        </p:nvSpPr>
        <p:spPr>
          <a:xfrm>
            <a:off x="5510068" y="4450703"/>
            <a:ext cx="3257999" cy="4879325"/>
          </a:xfrm>
          <a:prstGeom prst="roundRect">
            <a:avLst>
              <a:gd name="adj" fmla="val 16667"/>
            </a:avLst>
          </a:prstGeom>
          <a:solidFill>
            <a:srgbClr val="FFFFFF"/>
          </a:solidFill>
          <a:ln w="28575" cap="flat" cmpd="sng">
            <a:solidFill>
              <a:srgbClr val="7EAC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 name="Google Shape;1265;p18">
            <a:extLst>
              <a:ext uri="{FF2B5EF4-FFF2-40B4-BE49-F238E27FC236}">
                <a16:creationId xmlns:a16="http://schemas.microsoft.com/office/drawing/2014/main" id="{D1191DC9-842F-B039-3B55-3AEA4DBC669F}"/>
              </a:ext>
            </a:extLst>
          </p:cNvPr>
          <p:cNvSpPr txBox="1"/>
          <p:nvPr/>
        </p:nvSpPr>
        <p:spPr>
          <a:xfrm>
            <a:off x="5510068" y="2700628"/>
            <a:ext cx="3257999" cy="492412"/>
          </a:xfrm>
          <a:prstGeom prst="rect">
            <a:avLst/>
          </a:prstGeom>
          <a:solidFill>
            <a:srgbClr val="4869B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100"/>
              <a:buFont typeface="Arial"/>
              <a:buNone/>
            </a:pPr>
            <a:r>
              <a:rPr lang="en" sz="2000" b="0" i="0" u="none" strike="noStrike" cap="none" dirty="0">
                <a:solidFill>
                  <a:srgbClr val="FFFFFF"/>
                </a:solidFill>
                <a:latin typeface="Poppins Ultra-Bold" panose="020B0604020202020204" charset="0"/>
                <a:ea typeface="Alata"/>
                <a:cs typeface="Poppins Ultra-Bold" panose="020B0604020202020204" charset="0"/>
                <a:sym typeface="Alata"/>
              </a:rPr>
              <a:t>STAGING AREA</a:t>
            </a:r>
            <a:endParaRPr sz="2000" b="0" i="0" u="none" strike="noStrike" cap="none" dirty="0">
              <a:solidFill>
                <a:srgbClr val="FFFFFF"/>
              </a:solidFill>
              <a:latin typeface="Poppins Ultra-Bold" panose="020B0604020202020204" charset="0"/>
              <a:ea typeface="Alata"/>
              <a:cs typeface="Poppins Ultra-Bold" panose="020B0604020202020204" charset="0"/>
              <a:sym typeface="Alata"/>
            </a:endParaRPr>
          </a:p>
        </p:txBody>
      </p:sp>
      <p:pic>
        <p:nvPicPr>
          <p:cNvPr id="20" name="Google Shape;1273;p18">
            <a:extLst>
              <a:ext uri="{FF2B5EF4-FFF2-40B4-BE49-F238E27FC236}">
                <a16:creationId xmlns:a16="http://schemas.microsoft.com/office/drawing/2014/main" id="{B33C2CFD-E054-E60B-0C35-3C06E46D4AD5}"/>
              </a:ext>
            </a:extLst>
          </p:cNvPr>
          <p:cNvPicPr preferRelativeResize="0"/>
          <p:nvPr/>
        </p:nvPicPr>
        <p:blipFill rotWithShape="1">
          <a:blip r:embed="rId4">
            <a:alphaModFix/>
          </a:blip>
          <a:srcRect/>
          <a:stretch/>
        </p:blipFill>
        <p:spPr>
          <a:xfrm>
            <a:off x="6627511" y="3372122"/>
            <a:ext cx="1280242" cy="929106"/>
          </a:xfrm>
          <a:prstGeom prst="rect">
            <a:avLst/>
          </a:prstGeom>
          <a:noFill/>
          <a:ln>
            <a:noFill/>
          </a:ln>
        </p:spPr>
      </p:pic>
      <p:sp>
        <p:nvSpPr>
          <p:cNvPr id="7" name="Google Shape;1263;p18">
            <a:extLst>
              <a:ext uri="{FF2B5EF4-FFF2-40B4-BE49-F238E27FC236}">
                <a16:creationId xmlns:a16="http://schemas.microsoft.com/office/drawing/2014/main" id="{ACF8E6E4-00F1-EE99-3592-95545E013A86}"/>
              </a:ext>
            </a:extLst>
          </p:cNvPr>
          <p:cNvSpPr/>
          <p:nvPr/>
        </p:nvSpPr>
        <p:spPr>
          <a:xfrm>
            <a:off x="14004280" y="4450703"/>
            <a:ext cx="3121885" cy="4879325"/>
          </a:xfrm>
          <a:prstGeom prst="roundRect">
            <a:avLst>
              <a:gd name="adj" fmla="val 16667"/>
            </a:avLst>
          </a:prstGeom>
          <a:solidFill>
            <a:srgbClr val="FFFFFF"/>
          </a:solidFill>
          <a:ln w="28575" cap="flat" cmpd="sng">
            <a:solidFill>
              <a:srgbClr val="7EAC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14" name="Google Shape;1267;p18">
            <a:extLst>
              <a:ext uri="{FF2B5EF4-FFF2-40B4-BE49-F238E27FC236}">
                <a16:creationId xmlns:a16="http://schemas.microsoft.com/office/drawing/2014/main" id="{F1E18501-1553-275C-60C1-F056A0FBAE49}"/>
              </a:ext>
            </a:extLst>
          </p:cNvPr>
          <p:cNvSpPr txBox="1"/>
          <p:nvPr/>
        </p:nvSpPr>
        <p:spPr>
          <a:xfrm>
            <a:off x="14004236" y="2700628"/>
            <a:ext cx="3121885" cy="492412"/>
          </a:xfrm>
          <a:prstGeom prst="rect">
            <a:avLst/>
          </a:prstGeom>
          <a:solidFill>
            <a:srgbClr val="4869B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100"/>
              <a:buFont typeface="Arial"/>
              <a:buNone/>
            </a:pPr>
            <a:r>
              <a:rPr lang="en" sz="2000" b="0" i="0" u="none" strike="noStrike" cap="none" dirty="0">
                <a:solidFill>
                  <a:srgbClr val="FFFFFF"/>
                </a:solidFill>
                <a:latin typeface="Poppins Ultra-Bold" panose="020B0604020202020204" charset="0"/>
                <a:ea typeface="Alata"/>
                <a:cs typeface="Poppins Ultra-Bold" panose="020B0604020202020204" charset="0"/>
                <a:sym typeface="Alata"/>
              </a:rPr>
              <a:t>ANALYTICS AND BI</a:t>
            </a:r>
            <a:endParaRPr sz="2000" b="0" i="0" u="none" strike="noStrike" cap="none" dirty="0">
              <a:solidFill>
                <a:srgbClr val="FFFFFF"/>
              </a:solidFill>
              <a:latin typeface="Poppins Ultra-Bold" panose="020B0604020202020204" charset="0"/>
              <a:ea typeface="Alata"/>
              <a:cs typeface="Poppins Ultra-Bold" panose="020B0604020202020204" charset="0"/>
              <a:sym typeface="Alata"/>
            </a:endParaRPr>
          </a:p>
        </p:txBody>
      </p:sp>
      <p:pic>
        <p:nvPicPr>
          <p:cNvPr id="26" name="Google Shape;1279;p18">
            <a:extLst>
              <a:ext uri="{FF2B5EF4-FFF2-40B4-BE49-F238E27FC236}">
                <a16:creationId xmlns:a16="http://schemas.microsoft.com/office/drawing/2014/main" id="{390C35F3-C544-082D-B7C7-D56AC5A24D1B}"/>
              </a:ext>
            </a:extLst>
          </p:cNvPr>
          <p:cNvPicPr preferRelativeResize="0"/>
          <p:nvPr/>
        </p:nvPicPr>
        <p:blipFill rotWithShape="1">
          <a:blip r:embed="rId5">
            <a:alphaModFix/>
          </a:blip>
          <a:srcRect/>
          <a:stretch/>
        </p:blipFill>
        <p:spPr>
          <a:xfrm>
            <a:off x="15608616" y="3238500"/>
            <a:ext cx="1151436" cy="1062728"/>
          </a:xfrm>
          <a:prstGeom prst="rect">
            <a:avLst/>
          </a:prstGeom>
          <a:noFill/>
          <a:ln>
            <a:noFill/>
          </a:ln>
        </p:spPr>
      </p:pic>
      <p:pic>
        <p:nvPicPr>
          <p:cNvPr id="8194" name="Picture 2">
            <a:extLst>
              <a:ext uri="{FF2B5EF4-FFF2-40B4-BE49-F238E27FC236}">
                <a16:creationId xmlns:a16="http://schemas.microsoft.com/office/drawing/2014/main" id="{0C21468B-B466-DEB4-B21D-10AB8667FE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8037" y="4381500"/>
            <a:ext cx="3003910" cy="44717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C74B06B-511B-AEEC-CB41-F20132F92D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8590" y="4588157"/>
            <a:ext cx="3257998" cy="460441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BD3B1605-E3C0-C600-CBDF-D0B9433382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8876" y="5147872"/>
            <a:ext cx="2870855" cy="293610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4CAD08A3-8544-E3A5-0376-3D0FFCB71002}"/>
              </a:ext>
            </a:extLst>
          </p:cNvPr>
          <p:cNvSpPr txBox="1"/>
          <p:nvPr/>
        </p:nvSpPr>
        <p:spPr>
          <a:xfrm>
            <a:off x="14825673" y="4450760"/>
            <a:ext cx="1595309" cy="461665"/>
          </a:xfrm>
          <a:prstGeom prst="rect">
            <a:avLst/>
          </a:prstGeom>
          <a:noFill/>
        </p:spPr>
        <p:txBody>
          <a:bodyPr wrap="none" rtlCol="0">
            <a:spAutoFit/>
          </a:bodyPr>
          <a:lstStyle/>
          <a:p>
            <a:r>
              <a:rPr lang="en-US" sz="2400" dirty="0">
                <a:solidFill>
                  <a:srgbClr val="5271FF"/>
                </a:solidFill>
                <a:latin typeface="Lato Italics" panose="020B0604020202020204" charset="0"/>
                <a:ea typeface="Lato Italics" panose="020B0604020202020204" charset="0"/>
                <a:cs typeface="Lato Italics" panose="020B0604020202020204" charset="0"/>
              </a:rPr>
              <a:t>Dashboard</a:t>
            </a:r>
          </a:p>
        </p:txBody>
      </p:sp>
      <p:sp>
        <p:nvSpPr>
          <p:cNvPr id="34" name="TextBox 33">
            <a:extLst>
              <a:ext uri="{FF2B5EF4-FFF2-40B4-BE49-F238E27FC236}">
                <a16:creationId xmlns:a16="http://schemas.microsoft.com/office/drawing/2014/main" id="{6A071146-3409-33DE-5E2D-02A063934670}"/>
              </a:ext>
            </a:extLst>
          </p:cNvPr>
          <p:cNvSpPr txBox="1"/>
          <p:nvPr/>
        </p:nvSpPr>
        <p:spPr>
          <a:xfrm>
            <a:off x="14970862" y="7447019"/>
            <a:ext cx="1233031" cy="461665"/>
          </a:xfrm>
          <a:prstGeom prst="rect">
            <a:avLst/>
          </a:prstGeom>
          <a:noFill/>
        </p:spPr>
        <p:txBody>
          <a:bodyPr wrap="none" rtlCol="0">
            <a:spAutoFit/>
          </a:bodyPr>
          <a:lstStyle/>
          <a:p>
            <a:pPr algn="ctr"/>
            <a:r>
              <a:rPr lang="en-US" sz="2400" dirty="0">
                <a:solidFill>
                  <a:srgbClr val="5271FF"/>
                </a:solidFill>
                <a:latin typeface="Lato Italics" panose="020B0604020202020204" charset="0"/>
                <a:ea typeface="Lato Italics" panose="020B0604020202020204" charset="0"/>
                <a:cs typeface="Lato Italics" panose="020B0604020202020204" charset="0"/>
              </a:rPr>
              <a:t>Analysis</a:t>
            </a:r>
          </a:p>
        </p:txBody>
      </p:sp>
      <p:pic>
        <p:nvPicPr>
          <p:cNvPr id="8224" name="Picture 32" descr="Microsoft Power BI Experts - Rubidium Consulting">
            <a:extLst>
              <a:ext uri="{FF2B5EF4-FFF2-40B4-BE49-F238E27FC236}">
                <a16:creationId xmlns:a16="http://schemas.microsoft.com/office/drawing/2014/main" id="{A088B0C0-47D7-687A-3549-19C2C6D2ADA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05400" y="3429000"/>
            <a:ext cx="1280242" cy="8503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3DEB712-263A-5A0E-AE26-8817E017E8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211" b="84938"/>
          <a:stretch/>
        </p:blipFill>
        <p:spPr bwMode="auto">
          <a:xfrm>
            <a:off x="5668037" y="8584755"/>
            <a:ext cx="594453" cy="67354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6AD3725-F738-5D0F-8D59-B4904AF72385}"/>
              </a:ext>
            </a:extLst>
          </p:cNvPr>
          <p:cNvSpPr txBox="1"/>
          <p:nvPr/>
        </p:nvSpPr>
        <p:spPr>
          <a:xfrm>
            <a:off x="6324600" y="8752610"/>
            <a:ext cx="1607556" cy="430887"/>
          </a:xfrm>
          <a:prstGeom prst="rect">
            <a:avLst/>
          </a:prstGeom>
          <a:noFill/>
        </p:spPr>
        <p:txBody>
          <a:bodyPr wrap="none" rtlCol="0">
            <a:spAutoFit/>
          </a:bodyPr>
          <a:lstStyle/>
          <a:p>
            <a:r>
              <a:rPr lang="en-US" sz="2200" b="1" dirty="0" err="1">
                <a:solidFill>
                  <a:srgbClr val="000000"/>
                </a:solidFill>
              </a:rPr>
              <a:t>Causal_data</a:t>
            </a:r>
            <a:endParaRPr lang="en-US" sz="2200" b="1" dirty="0">
              <a:solidFill>
                <a:srgbClr val="000000"/>
              </a:solidFill>
            </a:endParaRPr>
          </a:p>
        </p:txBody>
      </p:sp>
      <p:sp>
        <p:nvSpPr>
          <p:cNvPr id="23" name="TextBox 22">
            <a:extLst>
              <a:ext uri="{FF2B5EF4-FFF2-40B4-BE49-F238E27FC236}">
                <a16:creationId xmlns:a16="http://schemas.microsoft.com/office/drawing/2014/main" id="{DA549769-27D7-F6EB-4048-DA7A4D7F1985}"/>
              </a:ext>
            </a:extLst>
          </p:cNvPr>
          <p:cNvSpPr txBox="1"/>
          <p:nvPr/>
        </p:nvSpPr>
        <p:spPr>
          <a:xfrm>
            <a:off x="14009260" y="4829295"/>
            <a:ext cx="3121885" cy="2800767"/>
          </a:xfrm>
          <a:prstGeom prst="rect">
            <a:avLst/>
          </a:prstGeom>
          <a:noFill/>
        </p:spPr>
        <p:txBody>
          <a:bodyPr wrap="square" rtlCol="0">
            <a:spAutoFit/>
          </a:bodyPr>
          <a:lstStyle/>
          <a:p>
            <a:pPr marL="342900" indent="-342900" algn="just">
              <a:buFont typeface="+mj-lt"/>
              <a:buAutoNum type="arabicPeriod"/>
            </a:pPr>
            <a:r>
              <a:rPr lang="vi-VN" sz="2200" b="0" i="0" kern="1200" dirty="0">
                <a:solidFill>
                  <a:srgbClr val="000000"/>
                </a:solidFill>
                <a:effectLst/>
                <a:latin typeface="Lato Italics" panose="020B0604020202020204" charset="0"/>
                <a:ea typeface="Lato Italics" panose="020B0604020202020204" charset="0"/>
                <a:cs typeface="Lato Italics" panose="020B0604020202020204" charset="0"/>
              </a:rPr>
              <a:t>Phân tích chi tiết về doanh thu của cửa hàng</a:t>
            </a:r>
            <a:endParaRPr lang="en-US" sz="2200" b="0" i="0" kern="1200" dirty="0">
              <a:solidFill>
                <a:srgbClr val="000000"/>
              </a:solidFill>
              <a:effectLst/>
              <a:latin typeface="Lato Italics" panose="020B0604020202020204" charset="0"/>
              <a:ea typeface="Lato Italics" panose="020B0604020202020204" charset="0"/>
              <a:cs typeface="Lato Italics" panose="020B0604020202020204" charset="0"/>
            </a:endParaRPr>
          </a:p>
          <a:p>
            <a:pPr marL="342900" indent="-342900" algn="just">
              <a:buFont typeface="+mj-lt"/>
              <a:buAutoNum type="arabicPeriod"/>
            </a:pPr>
            <a:r>
              <a:rPr lang="vi-VN" sz="2200" b="0" i="0" kern="1200" dirty="0">
                <a:solidFill>
                  <a:srgbClr val="000000"/>
                </a:solidFill>
                <a:effectLst/>
                <a:latin typeface="Lato Italics" panose="020B0604020202020204" charset="0"/>
                <a:ea typeface="Lato Italics" panose="020B0604020202020204" charset="0"/>
                <a:cs typeface="Lato Italics" panose="020B0604020202020204" charset="0"/>
              </a:rPr>
              <a:t>Phân tích về số lượng đơn của cửa hàng</a:t>
            </a:r>
            <a:endParaRPr lang="en-US" sz="2200" dirty="0">
              <a:solidFill>
                <a:srgbClr val="000000"/>
              </a:solidFill>
              <a:latin typeface="Lato Italics" panose="020B0604020202020204" charset="0"/>
              <a:ea typeface="Lato Italics" panose="020B0604020202020204" charset="0"/>
              <a:cs typeface="Lato Italics" panose="020B0604020202020204" charset="0"/>
            </a:endParaRPr>
          </a:p>
          <a:p>
            <a:pPr marL="342900" indent="-342900" algn="just" rtl="0" eaLnBrk="1" fontAlgn="base" latinLnBrk="0" hangingPunct="1">
              <a:spcBef>
                <a:spcPts val="0"/>
              </a:spcBef>
              <a:spcAft>
                <a:spcPts val="0"/>
              </a:spcAft>
              <a:buFont typeface="+mj-lt"/>
              <a:buAutoNum type="arabicPeriod"/>
            </a:pPr>
            <a:r>
              <a:rPr lang="vi-VN" sz="2200" b="0" i="0" kern="1200" dirty="0">
                <a:solidFill>
                  <a:srgbClr val="000000"/>
                </a:solidFill>
                <a:effectLst/>
                <a:latin typeface="Lato Italics" panose="020B0604020202020204" charset="0"/>
                <a:ea typeface="Lato Italics" panose="020B0604020202020204" charset="0"/>
                <a:cs typeface="Lato Italics" panose="020B0604020202020204" charset="0"/>
              </a:rPr>
              <a:t>Phân tích về các phiếu giảm giá được áp dụng</a:t>
            </a:r>
            <a:endParaRPr lang="en-US" sz="2200" dirty="0">
              <a:effectLst/>
              <a:latin typeface="Lato Italics" panose="020B0604020202020204" charset="0"/>
              <a:ea typeface="Lato Italics" panose="020B0604020202020204" charset="0"/>
              <a:cs typeface="Lato Italics" panose="020B0604020202020204" charset="0"/>
            </a:endParaRPr>
          </a:p>
        </p:txBody>
      </p:sp>
      <p:sp>
        <p:nvSpPr>
          <p:cNvPr id="24" name="TextBox 23">
            <a:extLst>
              <a:ext uri="{FF2B5EF4-FFF2-40B4-BE49-F238E27FC236}">
                <a16:creationId xmlns:a16="http://schemas.microsoft.com/office/drawing/2014/main" id="{D305C1B5-5F0E-1A14-998E-FBD82A44BFDB}"/>
              </a:ext>
            </a:extLst>
          </p:cNvPr>
          <p:cNvSpPr txBox="1"/>
          <p:nvPr/>
        </p:nvSpPr>
        <p:spPr>
          <a:xfrm>
            <a:off x="14189210" y="7824708"/>
            <a:ext cx="2990553" cy="1477328"/>
          </a:xfrm>
          <a:prstGeom prst="rect">
            <a:avLst/>
          </a:prstGeom>
          <a:noFill/>
        </p:spPr>
        <p:txBody>
          <a:bodyPr wrap="square" rtlCol="0">
            <a:spAutoFit/>
          </a:bodyPr>
          <a:lstStyle/>
          <a:p>
            <a:r>
              <a:rPr lang="en-US" spc="300" dirty="0" err="1">
                <a:latin typeface="Lato Italics" panose="020B0604020202020204" charset="0"/>
                <a:ea typeface="Lato Italics" panose="020B0604020202020204" charset="0"/>
                <a:cs typeface="Lato Italics" panose="020B0604020202020204" charset="0"/>
              </a:rPr>
              <a:t>Xây</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dựng</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mô</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hình</a:t>
            </a:r>
            <a:r>
              <a:rPr lang="en-US" spc="300" dirty="0">
                <a:latin typeface="Lato Italics" panose="020B0604020202020204" charset="0"/>
                <a:ea typeface="Lato Italics" panose="020B0604020202020204" charset="0"/>
                <a:cs typeface="Lato Italics" panose="020B0604020202020204" charset="0"/>
              </a:rPr>
              <a:t> machine learning </a:t>
            </a:r>
            <a:r>
              <a:rPr lang="en-US" spc="300" dirty="0" err="1">
                <a:latin typeface="Lato Italics" panose="020B0604020202020204" charset="0"/>
                <a:ea typeface="Lato Italics" panose="020B0604020202020204" charset="0"/>
                <a:cs typeface="Lato Italics" panose="020B0604020202020204" charset="0"/>
              </a:rPr>
              <a:t>dự</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đoán</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tỉ</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lệ</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rời</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bỏ</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của</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khách</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hàng</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với</a:t>
            </a:r>
            <a:r>
              <a:rPr lang="en-US" spc="300" dirty="0">
                <a:latin typeface="Lato Italics" panose="020B0604020202020204" charset="0"/>
                <a:ea typeface="Lato Italics" panose="020B0604020202020204" charset="0"/>
                <a:cs typeface="Lato Italics" panose="020B0604020202020204" charset="0"/>
              </a:rPr>
              <a:t> </a:t>
            </a:r>
            <a:r>
              <a:rPr lang="en-US" spc="300" dirty="0" err="1">
                <a:latin typeface="Lato Italics" panose="020B0604020202020204" charset="0"/>
                <a:ea typeface="Lato Italics" panose="020B0604020202020204" charset="0"/>
                <a:cs typeface="Lato Italics" panose="020B0604020202020204" charset="0"/>
              </a:rPr>
              <a:t>XGBoost</a:t>
            </a:r>
            <a:endParaRPr lang="en-US" dirty="0">
              <a:latin typeface="Lato Italics" panose="020B0604020202020204" charset="0"/>
              <a:ea typeface="Lato Italics" panose="020B0604020202020204" charset="0"/>
              <a:cs typeface="Lato Italics" panose="020B0604020202020204" charset="0"/>
            </a:endParaRPr>
          </a:p>
        </p:txBody>
      </p:sp>
      <p:pic>
        <p:nvPicPr>
          <p:cNvPr id="5122" name="Picture 2" descr="Image result for Python Logo">
            <a:extLst>
              <a:ext uri="{FF2B5EF4-FFF2-40B4-BE49-F238E27FC236}">
                <a16:creationId xmlns:a16="http://schemas.microsoft.com/office/drawing/2014/main" id="{4CAAF1B7-D1CC-D804-687D-A58963AF21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401800" y="3291220"/>
            <a:ext cx="991985" cy="9881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Python Logo">
            <a:extLst>
              <a:ext uri="{FF2B5EF4-FFF2-40B4-BE49-F238E27FC236}">
                <a16:creationId xmlns:a16="http://schemas.microsoft.com/office/drawing/2014/main" id="{D8F6C7F7-5B39-B8F7-ED57-979C6EE40C9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77331" y="3340949"/>
            <a:ext cx="991985" cy="98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531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5537981" y="-4710920"/>
            <a:ext cx="914400" cy="114792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07359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II.2. </a:t>
            </a:r>
            <a:r>
              <a:rPr lang="en-US" sz="4400" spc="349" dirty="0" err="1">
                <a:solidFill>
                  <a:srgbClr val="FFFFFF"/>
                </a:solidFill>
                <a:latin typeface="Lato Bold" panose="020F0502020204030203" charset="0"/>
                <a:ea typeface="Lato Bold" panose="020F0502020204030203" charset="0"/>
                <a:cs typeface="Lato Bold" panose="020F0502020204030203" charset="0"/>
              </a:rPr>
              <a:t>Các</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nội</a:t>
            </a:r>
            <a:r>
              <a:rPr lang="en-US" sz="4400" spc="349" dirty="0">
                <a:solidFill>
                  <a:srgbClr val="FFFFFF"/>
                </a:solidFill>
                <a:latin typeface="Lato Bold" panose="020F0502020204030203" charset="0"/>
                <a:ea typeface="Lato Bold" panose="020F0502020204030203" charset="0"/>
                <a:cs typeface="Lato Bold" panose="020F0502020204030203" charset="0"/>
              </a:rPr>
              <a:t> dung ETL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pic>
        <p:nvPicPr>
          <p:cNvPr id="7" name="Picture 6">
            <a:extLst>
              <a:ext uri="{FF2B5EF4-FFF2-40B4-BE49-F238E27FC236}">
                <a16:creationId xmlns:a16="http://schemas.microsoft.com/office/drawing/2014/main" id="{5EC33306-075E-B7DA-47A7-222522EDA27C}"/>
              </a:ext>
            </a:extLst>
          </p:cNvPr>
          <p:cNvPicPr>
            <a:picLocks noChangeAspect="1"/>
          </p:cNvPicPr>
          <p:nvPr/>
        </p:nvPicPr>
        <p:blipFill>
          <a:blip r:embed="rId2"/>
          <a:stretch>
            <a:fillRect/>
          </a:stretch>
        </p:blipFill>
        <p:spPr>
          <a:xfrm>
            <a:off x="2224478" y="3009900"/>
            <a:ext cx="12134850" cy="6162675"/>
          </a:xfrm>
          <a:prstGeom prst="rect">
            <a:avLst/>
          </a:prstGeom>
        </p:spPr>
      </p:pic>
      <p:sp>
        <p:nvSpPr>
          <p:cNvPr id="8" name="TextBox 7">
            <a:extLst>
              <a:ext uri="{FF2B5EF4-FFF2-40B4-BE49-F238E27FC236}">
                <a16:creationId xmlns:a16="http://schemas.microsoft.com/office/drawing/2014/main" id="{34CF3264-7E17-DEB5-3857-1392A7F2A1F7}"/>
              </a:ext>
            </a:extLst>
          </p:cNvPr>
          <p:cNvSpPr txBox="1"/>
          <p:nvPr/>
        </p:nvSpPr>
        <p:spPr>
          <a:xfrm>
            <a:off x="7366911" y="1894582"/>
            <a:ext cx="3554178" cy="707886"/>
          </a:xfrm>
          <a:prstGeom prst="rect">
            <a:avLst/>
          </a:prstGeom>
          <a:noFill/>
        </p:spPr>
        <p:txBody>
          <a:bodyPr wrap="none" rtlCol="0">
            <a:spAutoFit/>
          </a:bodyPr>
          <a:lstStyle/>
          <a:p>
            <a:pPr algn="ctr"/>
            <a:r>
              <a:rPr lang="en-US" sz="4000" dirty="0">
                <a:latin typeface="Poppins Heavy" panose="020B0604020202020204" charset="0"/>
                <a:cs typeface="Poppins Heavy" panose="020B0604020202020204" charset="0"/>
              </a:rPr>
              <a:t>Extract Data</a:t>
            </a:r>
          </a:p>
        </p:txBody>
      </p:sp>
      <p:pic>
        <p:nvPicPr>
          <p:cNvPr id="2" name="Picture 1">
            <a:extLst>
              <a:ext uri="{FF2B5EF4-FFF2-40B4-BE49-F238E27FC236}">
                <a16:creationId xmlns:a16="http://schemas.microsoft.com/office/drawing/2014/main" id="{2EE99310-8109-FD2B-068A-3D55488842E0}"/>
              </a:ext>
            </a:extLst>
          </p:cNvPr>
          <p:cNvPicPr>
            <a:picLocks noChangeAspect="1"/>
          </p:cNvPicPr>
          <p:nvPr/>
        </p:nvPicPr>
        <p:blipFill rotWithShape="1">
          <a:blip r:embed="rId2"/>
          <a:srcRect l="42072" r="44741" b="71895"/>
          <a:stretch/>
        </p:blipFill>
        <p:spPr>
          <a:xfrm>
            <a:off x="14173200" y="3039880"/>
            <a:ext cx="1600200" cy="1731989"/>
          </a:xfrm>
          <a:prstGeom prst="rect">
            <a:avLst/>
          </a:prstGeom>
        </p:spPr>
      </p:pic>
      <p:sp>
        <p:nvSpPr>
          <p:cNvPr id="5" name="TextBox 4">
            <a:extLst>
              <a:ext uri="{FF2B5EF4-FFF2-40B4-BE49-F238E27FC236}">
                <a16:creationId xmlns:a16="http://schemas.microsoft.com/office/drawing/2014/main" id="{35FDD731-013C-E787-16AE-75D35B9BCF05}"/>
              </a:ext>
            </a:extLst>
          </p:cNvPr>
          <p:cNvSpPr txBox="1"/>
          <p:nvPr/>
        </p:nvSpPr>
        <p:spPr>
          <a:xfrm>
            <a:off x="14472929" y="4716280"/>
            <a:ext cx="1087605" cy="323165"/>
          </a:xfrm>
          <a:prstGeom prst="rect">
            <a:avLst/>
          </a:prstGeom>
          <a:noFill/>
        </p:spPr>
        <p:txBody>
          <a:bodyPr wrap="none" rtlCol="0">
            <a:spAutoFit/>
          </a:bodyPr>
          <a:lstStyle/>
          <a:p>
            <a:r>
              <a:rPr lang="en-US" sz="1500" dirty="0">
                <a:solidFill>
                  <a:schemeClr val="tx1">
                    <a:lumMod val="75000"/>
                    <a:lumOff val="25000"/>
                  </a:schemeClr>
                </a:solidFill>
                <a:effectLst>
                  <a:outerShdw blurRad="38100" dist="38100" dir="2700000" algn="tl">
                    <a:srgbClr val="000000">
                      <a:alpha val="43137"/>
                    </a:srgbClr>
                  </a:outerShdw>
                </a:effectLst>
              </a:rPr>
              <a:t>product.csv</a:t>
            </a:r>
          </a:p>
        </p:txBody>
      </p:sp>
    </p:spTree>
    <p:extLst>
      <p:ext uri="{BB962C8B-B14F-4D97-AF65-F5344CB8AC3E}">
        <p14:creationId xmlns:p14="http://schemas.microsoft.com/office/powerpoint/2010/main" val="3036889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3774187" y="-2947126"/>
            <a:ext cx="914400" cy="7951652"/>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6621198" cy="841512"/>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I.1. Retail sales</a:t>
            </a:r>
          </a:p>
        </p:txBody>
      </p:sp>
      <p:sp>
        <p:nvSpPr>
          <p:cNvPr id="12" name="TextBox 11">
            <a:extLst>
              <a:ext uri="{FF2B5EF4-FFF2-40B4-BE49-F238E27FC236}">
                <a16:creationId xmlns:a16="http://schemas.microsoft.com/office/drawing/2014/main" id="{A8F29410-C7A7-DFB8-74BF-7BA142D14370}"/>
              </a:ext>
            </a:extLst>
          </p:cNvPr>
          <p:cNvSpPr txBox="1"/>
          <p:nvPr/>
        </p:nvSpPr>
        <p:spPr>
          <a:xfrm>
            <a:off x="1945387" y="2933700"/>
            <a:ext cx="4572000" cy="1644937"/>
          </a:xfrm>
          <a:prstGeom prst="rect">
            <a:avLst/>
          </a:prstGeom>
          <a:noFill/>
        </p:spPr>
        <p:txBody>
          <a:bodyPr wrap="square" rtlCol="0">
            <a:spAutoFit/>
          </a:bodyPr>
          <a:lstStyle/>
          <a:p>
            <a:pPr marL="742950" indent="-742950">
              <a:lnSpc>
                <a:spcPct val="150000"/>
              </a:lnSpc>
              <a:buFont typeface="+mj-lt"/>
              <a:buAutoNum type="arabicPeriod"/>
            </a:pPr>
            <a:r>
              <a:rPr lang="en-US" sz="3600" dirty="0">
                <a:latin typeface="Lato Bold" panose="020F0502020204030203" charset="0"/>
                <a:ea typeface="Lato Bold" panose="020F0502020204030203" charset="0"/>
                <a:cs typeface="Lato Bold" panose="020F0502020204030203" charset="0"/>
              </a:rPr>
              <a:t>Retail sales </a:t>
            </a:r>
            <a:r>
              <a:rPr lang="en-US" sz="3600" dirty="0" err="1">
                <a:latin typeface="Lato Bold" panose="020F0502020204030203" charset="0"/>
                <a:ea typeface="Lato Bold" panose="020F0502020204030203" charset="0"/>
                <a:cs typeface="Lato Bold" panose="020F0502020204030203" charset="0"/>
              </a:rPr>
              <a:t>là</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gì</a:t>
            </a:r>
            <a:r>
              <a:rPr lang="en-US" sz="3600" dirty="0">
                <a:latin typeface="Lato Bold" panose="020F0502020204030203" charset="0"/>
                <a:ea typeface="Lato Bold" panose="020F0502020204030203" charset="0"/>
                <a:cs typeface="Lato Bold" panose="020F0502020204030203" charset="0"/>
              </a:rPr>
              <a:t>?</a:t>
            </a:r>
          </a:p>
          <a:p>
            <a:pPr marL="742950" indent="-742950">
              <a:lnSpc>
                <a:spcPct val="150000"/>
              </a:lnSpc>
              <a:buFont typeface="+mj-lt"/>
              <a:buAutoNum type="arabicPeriod"/>
            </a:pPr>
            <a:r>
              <a:rPr lang="en-US" sz="3600" dirty="0" err="1">
                <a:latin typeface="Lato Bold" panose="020F0502020204030203" charset="0"/>
                <a:ea typeface="Lato Bold" panose="020F0502020204030203" charset="0"/>
                <a:cs typeface="Lato Bold" panose="020F0502020204030203" charset="0"/>
              </a:rPr>
              <a:t>Ví</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dụ</a:t>
            </a:r>
            <a:r>
              <a:rPr lang="en-US" sz="3600" dirty="0">
                <a:latin typeface="Lato Bold" panose="020F0502020204030203" charset="0"/>
                <a:ea typeface="Lato Bold" panose="020F0502020204030203" charset="0"/>
                <a:cs typeface="Lato Bold" panose="020F0502020204030203" charset="0"/>
              </a:rPr>
              <a:t>?</a:t>
            </a:r>
          </a:p>
        </p:txBody>
      </p:sp>
      <p:pic>
        <p:nvPicPr>
          <p:cNvPr id="4100" name="Picture 4">
            <a:extLst>
              <a:ext uri="{FF2B5EF4-FFF2-40B4-BE49-F238E27FC236}">
                <a16:creationId xmlns:a16="http://schemas.microsoft.com/office/drawing/2014/main" id="{B6BFE613-8478-1ADE-9810-771BE4ADC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764894"/>
            <a:ext cx="9269359" cy="831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284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5537981" y="-4710920"/>
            <a:ext cx="914400" cy="114792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07359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II.2. </a:t>
            </a:r>
            <a:r>
              <a:rPr lang="en-US" sz="4400" spc="349" dirty="0" err="1">
                <a:solidFill>
                  <a:srgbClr val="FFFFFF"/>
                </a:solidFill>
                <a:latin typeface="Lato Bold" panose="020F0502020204030203" charset="0"/>
                <a:ea typeface="Lato Bold" panose="020F0502020204030203" charset="0"/>
                <a:cs typeface="Lato Bold" panose="020F0502020204030203" charset="0"/>
              </a:rPr>
              <a:t>Các</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nội</a:t>
            </a:r>
            <a:r>
              <a:rPr lang="en-US" sz="4400" spc="349" dirty="0">
                <a:solidFill>
                  <a:srgbClr val="FFFFFF"/>
                </a:solidFill>
                <a:latin typeface="Lato Bold" panose="020F0502020204030203" charset="0"/>
                <a:ea typeface="Lato Bold" panose="020F0502020204030203" charset="0"/>
                <a:cs typeface="Lato Bold" panose="020F0502020204030203" charset="0"/>
              </a:rPr>
              <a:t> dung ETL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8" name="TextBox 7">
            <a:extLst>
              <a:ext uri="{FF2B5EF4-FFF2-40B4-BE49-F238E27FC236}">
                <a16:creationId xmlns:a16="http://schemas.microsoft.com/office/drawing/2014/main" id="{34CF3264-7E17-DEB5-3857-1392A7F2A1F7}"/>
              </a:ext>
            </a:extLst>
          </p:cNvPr>
          <p:cNvSpPr txBox="1"/>
          <p:nvPr/>
        </p:nvSpPr>
        <p:spPr>
          <a:xfrm>
            <a:off x="6919674" y="1894582"/>
            <a:ext cx="4448654" cy="707886"/>
          </a:xfrm>
          <a:prstGeom prst="rect">
            <a:avLst/>
          </a:prstGeom>
          <a:noFill/>
        </p:spPr>
        <p:txBody>
          <a:bodyPr wrap="none" rtlCol="0">
            <a:spAutoFit/>
          </a:bodyPr>
          <a:lstStyle/>
          <a:p>
            <a:pPr algn="ctr"/>
            <a:r>
              <a:rPr lang="en-US" sz="4000" dirty="0">
                <a:latin typeface="Poppins Heavy" panose="020B0604020202020204" charset="0"/>
                <a:cs typeface="Poppins Heavy" panose="020B0604020202020204" charset="0"/>
              </a:rPr>
              <a:t>Transform Data</a:t>
            </a:r>
          </a:p>
        </p:txBody>
      </p:sp>
      <p:sp>
        <p:nvSpPr>
          <p:cNvPr id="5" name="TextBox 4">
            <a:extLst>
              <a:ext uri="{FF2B5EF4-FFF2-40B4-BE49-F238E27FC236}">
                <a16:creationId xmlns:a16="http://schemas.microsoft.com/office/drawing/2014/main" id="{F369E6C4-2F63-C2CA-C005-565D769C0731}"/>
              </a:ext>
            </a:extLst>
          </p:cNvPr>
          <p:cNvSpPr txBox="1"/>
          <p:nvPr/>
        </p:nvSpPr>
        <p:spPr>
          <a:xfrm>
            <a:off x="4419600" y="3011150"/>
            <a:ext cx="9144000" cy="3706143"/>
          </a:xfrm>
          <a:prstGeom prst="rect">
            <a:avLst/>
          </a:prstGeom>
          <a:noFill/>
        </p:spPr>
        <p:txBody>
          <a:bodyPr wrap="square">
            <a:spAutoFit/>
          </a:bodyPr>
          <a:lstStyle/>
          <a:p>
            <a:pPr marL="342900" indent="-342900">
              <a:lnSpc>
                <a:spcPct val="150000"/>
              </a:lnSpc>
              <a:buFont typeface="+mj-lt"/>
              <a:buAutoNum type="arabicPeriod"/>
            </a:pPr>
            <a:r>
              <a:rPr lang="vi-VN" sz="3200" dirty="0">
                <a:latin typeface="Lato Italics" panose="020B0604020202020204" charset="0"/>
                <a:ea typeface="Lato Italics" panose="020B0604020202020204" charset="0"/>
                <a:cs typeface="Lato Italics" panose="020B0604020202020204" charset="0"/>
              </a:rPr>
              <a:t>Xoá các cột dữ liệu không cần thiết </a:t>
            </a:r>
            <a:endParaRPr lang="en-US" sz="3200" dirty="0">
              <a:latin typeface="Lato Italics" panose="020B0604020202020204" charset="0"/>
              <a:ea typeface="Lato Italics" panose="020B0604020202020204" charset="0"/>
              <a:cs typeface="Lato Italics" panose="020B0604020202020204" charset="0"/>
            </a:endParaRPr>
          </a:p>
          <a:p>
            <a:pPr marL="342900" indent="-342900">
              <a:lnSpc>
                <a:spcPct val="150000"/>
              </a:lnSpc>
              <a:buFont typeface="+mj-lt"/>
              <a:buAutoNum type="arabicPeriod"/>
            </a:pPr>
            <a:r>
              <a:rPr lang="vi-VN" sz="3200" dirty="0">
                <a:latin typeface="Lato Italics" panose="020B0604020202020204" charset="0"/>
                <a:ea typeface="Lato Italics" panose="020B0604020202020204" charset="0"/>
                <a:cs typeface="Lato Italics" panose="020B0604020202020204" charset="0"/>
              </a:rPr>
              <a:t>Gộp , tách các cột dữ liệu </a:t>
            </a:r>
            <a:endParaRPr lang="en-US" sz="3200" dirty="0">
              <a:latin typeface="Lato Italics" panose="020B0604020202020204" charset="0"/>
              <a:ea typeface="Lato Italics" panose="020B0604020202020204" charset="0"/>
              <a:cs typeface="Lato Italics" panose="020B0604020202020204" charset="0"/>
            </a:endParaRPr>
          </a:p>
          <a:p>
            <a:pPr marL="342900" indent="-342900">
              <a:lnSpc>
                <a:spcPct val="150000"/>
              </a:lnSpc>
              <a:buFont typeface="+mj-lt"/>
              <a:buAutoNum type="arabicPeriod"/>
            </a:pPr>
            <a:r>
              <a:rPr lang="vi-VN" sz="3200" dirty="0">
                <a:latin typeface="Lato Italics" panose="020B0604020202020204" charset="0"/>
                <a:ea typeface="Lato Italics" panose="020B0604020202020204" charset="0"/>
                <a:cs typeface="Lato Italics" panose="020B0604020202020204" charset="0"/>
              </a:rPr>
              <a:t>Xử lí các giá trị Null </a:t>
            </a:r>
            <a:endParaRPr lang="en-US" sz="3200" dirty="0">
              <a:latin typeface="Lato Italics" panose="020B0604020202020204" charset="0"/>
              <a:ea typeface="Lato Italics" panose="020B0604020202020204" charset="0"/>
              <a:cs typeface="Lato Italics" panose="020B0604020202020204" charset="0"/>
            </a:endParaRPr>
          </a:p>
          <a:p>
            <a:pPr marL="342900" indent="-342900">
              <a:lnSpc>
                <a:spcPct val="150000"/>
              </a:lnSpc>
              <a:buFont typeface="+mj-lt"/>
              <a:buAutoNum type="arabicPeriod"/>
            </a:pPr>
            <a:r>
              <a:rPr lang="vi-VN" sz="3200" dirty="0">
                <a:latin typeface="Lato Italics" panose="020B0604020202020204" charset="0"/>
                <a:ea typeface="Lato Italics" panose="020B0604020202020204" charset="0"/>
                <a:cs typeface="Lato Italics" panose="020B0604020202020204" charset="0"/>
              </a:rPr>
              <a:t>Thêm các trường dữ liệu mới </a:t>
            </a:r>
            <a:endParaRPr lang="en-US" sz="3200" dirty="0">
              <a:latin typeface="Lato Italics" panose="020B0604020202020204" charset="0"/>
              <a:ea typeface="Lato Italics" panose="020B0604020202020204" charset="0"/>
              <a:cs typeface="Lato Italics" panose="020B0604020202020204" charset="0"/>
            </a:endParaRPr>
          </a:p>
          <a:p>
            <a:pPr marL="342900" indent="-342900">
              <a:lnSpc>
                <a:spcPct val="150000"/>
              </a:lnSpc>
              <a:buFont typeface="+mj-lt"/>
              <a:buAutoNum type="arabicPeriod"/>
            </a:pPr>
            <a:r>
              <a:rPr lang="vi-VN" sz="3200" dirty="0">
                <a:latin typeface="Lato Italics" panose="020B0604020202020204" charset="0"/>
                <a:ea typeface="Lato Italics" panose="020B0604020202020204" charset="0"/>
                <a:cs typeface="Lato Italics" panose="020B0604020202020204" charset="0"/>
              </a:rPr>
              <a:t>Định dạng dữ liệu </a:t>
            </a:r>
            <a:endParaRPr lang="en-US" sz="3200" dirty="0">
              <a:latin typeface="Lato Italics" panose="020B0604020202020204" charset="0"/>
              <a:ea typeface="Lato Italics" panose="020B0604020202020204" charset="0"/>
              <a:cs typeface="Lato Italics" panose="020B0604020202020204" charset="0"/>
            </a:endParaRPr>
          </a:p>
        </p:txBody>
      </p:sp>
    </p:spTree>
    <p:extLst>
      <p:ext uri="{BB962C8B-B14F-4D97-AF65-F5344CB8AC3E}">
        <p14:creationId xmlns:p14="http://schemas.microsoft.com/office/powerpoint/2010/main" val="956592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5537981" y="-4710920"/>
            <a:ext cx="914400" cy="114792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07359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II.2. </a:t>
            </a:r>
            <a:r>
              <a:rPr lang="en-US" sz="4400" spc="349" dirty="0" err="1">
                <a:solidFill>
                  <a:srgbClr val="FFFFFF"/>
                </a:solidFill>
                <a:latin typeface="Lato Bold" panose="020F0502020204030203" charset="0"/>
                <a:ea typeface="Lato Bold" panose="020F0502020204030203" charset="0"/>
                <a:cs typeface="Lato Bold" panose="020F0502020204030203" charset="0"/>
              </a:rPr>
              <a:t>Các</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nội</a:t>
            </a:r>
            <a:r>
              <a:rPr lang="en-US" sz="4400" spc="349" dirty="0">
                <a:solidFill>
                  <a:srgbClr val="FFFFFF"/>
                </a:solidFill>
                <a:latin typeface="Lato Bold" panose="020F0502020204030203" charset="0"/>
                <a:ea typeface="Lato Bold" panose="020F0502020204030203" charset="0"/>
                <a:cs typeface="Lato Bold" panose="020F0502020204030203" charset="0"/>
              </a:rPr>
              <a:t> dung ETL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pic>
        <p:nvPicPr>
          <p:cNvPr id="5" name="Picture 4">
            <a:extLst>
              <a:ext uri="{FF2B5EF4-FFF2-40B4-BE49-F238E27FC236}">
                <a16:creationId xmlns:a16="http://schemas.microsoft.com/office/drawing/2014/main" id="{7C162E88-3E75-CD4F-22E5-30A090CF0092}"/>
              </a:ext>
            </a:extLst>
          </p:cNvPr>
          <p:cNvPicPr>
            <a:picLocks noChangeAspect="1"/>
          </p:cNvPicPr>
          <p:nvPr/>
        </p:nvPicPr>
        <p:blipFill>
          <a:blip r:embed="rId2"/>
          <a:stretch>
            <a:fillRect/>
          </a:stretch>
        </p:blipFill>
        <p:spPr>
          <a:xfrm>
            <a:off x="2997910" y="2390391"/>
            <a:ext cx="12292179" cy="7324617"/>
          </a:xfrm>
          <a:prstGeom prst="rect">
            <a:avLst/>
          </a:prstGeom>
        </p:spPr>
      </p:pic>
      <p:sp>
        <p:nvSpPr>
          <p:cNvPr id="6" name="Rectangle 5">
            <a:extLst>
              <a:ext uri="{FF2B5EF4-FFF2-40B4-BE49-F238E27FC236}">
                <a16:creationId xmlns:a16="http://schemas.microsoft.com/office/drawing/2014/main" id="{84590223-D2A4-CC3E-CD81-DB58320525C1}"/>
              </a:ext>
            </a:extLst>
          </p:cNvPr>
          <p:cNvSpPr/>
          <p:nvPr/>
        </p:nvSpPr>
        <p:spPr>
          <a:xfrm>
            <a:off x="4572000" y="8953500"/>
            <a:ext cx="1828800" cy="7843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05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5537981" y="-4710920"/>
            <a:ext cx="914400" cy="114792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07359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II.2. </a:t>
            </a:r>
            <a:r>
              <a:rPr lang="en-US" sz="4400" spc="349" dirty="0" err="1">
                <a:solidFill>
                  <a:srgbClr val="FFFFFF"/>
                </a:solidFill>
                <a:latin typeface="Lato Bold" panose="020F0502020204030203" charset="0"/>
                <a:ea typeface="Lato Bold" panose="020F0502020204030203" charset="0"/>
                <a:cs typeface="Lato Bold" panose="020F0502020204030203" charset="0"/>
              </a:rPr>
              <a:t>Các</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nội</a:t>
            </a:r>
            <a:r>
              <a:rPr lang="en-US" sz="4400" spc="349" dirty="0">
                <a:solidFill>
                  <a:srgbClr val="FFFFFF"/>
                </a:solidFill>
                <a:latin typeface="Lato Bold" panose="020F0502020204030203" charset="0"/>
                <a:ea typeface="Lato Bold" panose="020F0502020204030203" charset="0"/>
                <a:cs typeface="Lato Bold" panose="020F0502020204030203" charset="0"/>
              </a:rPr>
              <a:t> dung ETL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pic>
        <p:nvPicPr>
          <p:cNvPr id="5" name="Picture 4">
            <a:extLst>
              <a:ext uri="{FF2B5EF4-FFF2-40B4-BE49-F238E27FC236}">
                <a16:creationId xmlns:a16="http://schemas.microsoft.com/office/drawing/2014/main" id="{7C1339C4-2984-9CB2-F06D-F5A0B7BEC912}"/>
              </a:ext>
            </a:extLst>
          </p:cNvPr>
          <p:cNvPicPr>
            <a:picLocks noChangeAspect="1"/>
          </p:cNvPicPr>
          <p:nvPr/>
        </p:nvPicPr>
        <p:blipFill>
          <a:blip r:embed="rId2"/>
          <a:stretch>
            <a:fillRect/>
          </a:stretch>
        </p:blipFill>
        <p:spPr>
          <a:xfrm>
            <a:off x="3312731" y="2217960"/>
            <a:ext cx="11662537" cy="7519907"/>
          </a:xfrm>
          <a:prstGeom prst="rect">
            <a:avLst/>
          </a:prstGeom>
        </p:spPr>
      </p:pic>
      <p:sp>
        <p:nvSpPr>
          <p:cNvPr id="6" name="Rectangle 5">
            <a:extLst>
              <a:ext uri="{FF2B5EF4-FFF2-40B4-BE49-F238E27FC236}">
                <a16:creationId xmlns:a16="http://schemas.microsoft.com/office/drawing/2014/main" id="{11B7B3D4-2516-EC20-1F93-85A28282B522}"/>
              </a:ext>
            </a:extLst>
          </p:cNvPr>
          <p:cNvSpPr/>
          <p:nvPr/>
        </p:nvSpPr>
        <p:spPr>
          <a:xfrm>
            <a:off x="4876800" y="9182100"/>
            <a:ext cx="1524000" cy="5557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88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5537981" y="-4710920"/>
            <a:ext cx="914400" cy="114792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07359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II.2. </a:t>
            </a:r>
            <a:r>
              <a:rPr lang="en-US" sz="4400" spc="349" dirty="0" err="1">
                <a:solidFill>
                  <a:srgbClr val="FFFFFF"/>
                </a:solidFill>
                <a:latin typeface="Lato Bold" panose="020F0502020204030203" charset="0"/>
                <a:ea typeface="Lato Bold" panose="020F0502020204030203" charset="0"/>
                <a:cs typeface="Lato Bold" panose="020F0502020204030203" charset="0"/>
              </a:rPr>
              <a:t>Các</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nội</a:t>
            </a:r>
            <a:r>
              <a:rPr lang="en-US" sz="4400" spc="349" dirty="0">
                <a:solidFill>
                  <a:srgbClr val="FFFFFF"/>
                </a:solidFill>
                <a:latin typeface="Lato Bold" panose="020F0502020204030203" charset="0"/>
                <a:ea typeface="Lato Bold" panose="020F0502020204030203" charset="0"/>
                <a:cs typeface="Lato Bold" panose="020F0502020204030203" charset="0"/>
              </a:rPr>
              <a:t> dung ETL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pic>
        <p:nvPicPr>
          <p:cNvPr id="5" name="Picture 4">
            <a:extLst>
              <a:ext uri="{FF2B5EF4-FFF2-40B4-BE49-F238E27FC236}">
                <a16:creationId xmlns:a16="http://schemas.microsoft.com/office/drawing/2014/main" id="{0CE964A8-AD49-0F45-7565-E5A5A4AB1F0E}"/>
              </a:ext>
            </a:extLst>
          </p:cNvPr>
          <p:cNvPicPr>
            <a:picLocks noChangeAspect="1"/>
          </p:cNvPicPr>
          <p:nvPr/>
        </p:nvPicPr>
        <p:blipFill>
          <a:blip r:embed="rId2"/>
          <a:stretch>
            <a:fillRect/>
          </a:stretch>
        </p:blipFill>
        <p:spPr>
          <a:xfrm>
            <a:off x="4031035" y="2315097"/>
            <a:ext cx="10225930" cy="7424644"/>
          </a:xfrm>
          <a:prstGeom prst="rect">
            <a:avLst/>
          </a:prstGeom>
        </p:spPr>
      </p:pic>
      <p:sp>
        <p:nvSpPr>
          <p:cNvPr id="6" name="Rectangle 5">
            <a:extLst>
              <a:ext uri="{FF2B5EF4-FFF2-40B4-BE49-F238E27FC236}">
                <a16:creationId xmlns:a16="http://schemas.microsoft.com/office/drawing/2014/main" id="{05C6C910-DAB0-BF32-BC03-41FDD03B28BB}"/>
              </a:ext>
            </a:extLst>
          </p:cNvPr>
          <p:cNvSpPr/>
          <p:nvPr/>
        </p:nvSpPr>
        <p:spPr>
          <a:xfrm>
            <a:off x="3886200" y="9029700"/>
            <a:ext cx="1676400" cy="60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330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5537981" y="-4710920"/>
            <a:ext cx="914400" cy="114792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07359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II.2. </a:t>
            </a:r>
            <a:r>
              <a:rPr lang="en-US" sz="4400" spc="349" dirty="0" err="1">
                <a:solidFill>
                  <a:srgbClr val="FFFFFF"/>
                </a:solidFill>
                <a:latin typeface="Lato Bold" panose="020F0502020204030203" charset="0"/>
                <a:ea typeface="Lato Bold" panose="020F0502020204030203" charset="0"/>
                <a:cs typeface="Lato Bold" panose="020F0502020204030203" charset="0"/>
              </a:rPr>
              <a:t>Các</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nội</a:t>
            </a:r>
            <a:r>
              <a:rPr lang="en-US" sz="4400" spc="349" dirty="0">
                <a:solidFill>
                  <a:srgbClr val="FFFFFF"/>
                </a:solidFill>
                <a:latin typeface="Lato Bold" panose="020F0502020204030203" charset="0"/>
                <a:ea typeface="Lato Bold" panose="020F0502020204030203" charset="0"/>
                <a:cs typeface="Lato Bold" panose="020F0502020204030203" charset="0"/>
              </a:rPr>
              <a:t> dung ETL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pic>
        <p:nvPicPr>
          <p:cNvPr id="5" name="Picture 4">
            <a:extLst>
              <a:ext uri="{FF2B5EF4-FFF2-40B4-BE49-F238E27FC236}">
                <a16:creationId xmlns:a16="http://schemas.microsoft.com/office/drawing/2014/main" id="{4D7F0451-C414-037D-2747-FECD4DD05320}"/>
              </a:ext>
            </a:extLst>
          </p:cNvPr>
          <p:cNvPicPr>
            <a:picLocks noChangeAspect="1"/>
          </p:cNvPicPr>
          <p:nvPr/>
        </p:nvPicPr>
        <p:blipFill>
          <a:blip r:embed="rId2"/>
          <a:stretch>
            <a:fillRect/>
          </a:stretch>
        </p:blipFill>
        <p:spPr>
          <a:xfrm>
            <a:off x="3150441" y="2275118"/>
            <a:ext cx="11987117" cy="7462749"/>
          </a:xfrm>
          <a:prstGeom prst="rect">
            <a:avLst/>
          </a:prstGeom>
        </p:spPr>
      </p:pic>
      <p:sp>
        <p:nvSpPr>
          <p:cNvPr id="6" name="Rectangle 5">
            <a:extLst>
              <a:ext uri="{FF2B5EF4-FFF2-40B4-BE49-F238E27FC236}">
                <a16:creationId xmlns:a16="http://schemas.microsoft.com/office/drawing/2014/main" id="{738A1372-4D92-2DAF-57EF-9D9F8AAB2A66}"/>
              </a:ext>
            </a:extLst>
          </p:cNvPr>
          <p:cNvSpPr/>
          <p:nvPr/>
        </p:nvSpPr>
        <p:spPr>
          <a:xfrm>
            <a:off x="5791200" y="9029700"/>
            <a:ext cx="1600200" cy="7081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990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5537981" y="-4710920"/>
            <a:ext cx="914400" cy="114792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07359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II.2. </a:t>
            </a:r>
            <a:r>
              <a:rPr lang="en-US" sz="4400" spc="349" dirty="0" err="1">
                <a:solidFill>
                  <a:srgbClr val="FFFFFF"/>
                </a:solidFill>
                <a:latin typeface="Lato Bold" panose="020F0502020204030203" charset="0"/>
                <a:ea typeface="Lato Bold" panose="020F0502020204030203" charset="0"/>
                <a:cs typeface="Lato Bold" panose="020F0502020204030203" charset="0"/>
              </a:rPr>
              <a:t>Các</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nội</a:t>
            </a:r>
            <a:r>
              <a:rPr lang="en-US" sz="4400" spc="349" dirty="0">
                <a:solidFill>
                  <a:srgbClr val="FFFFFF"/>
                </a:solidFill>
                <a:latin typeface="Lato Bold" panose="020F0502020204030203" charset="0"/>
                <a:ea typeface="Lato Bold" panose="020F0502020204030203" charset="0"/>
                <a:cs typeface="Lato Bold" panose="020F0502020204030203" charset="0"/>
              </a:rPr>
              <a:t> dung ETL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pic>
        <p:nvPicPr>
          <p:cNvPr id="5" name="Picture 4">
            <a:extLst>
              <a:ext uri="{FF2B5EF4-FFF2-40B4-BE49-F238E27FC236}">
                <a16:creationId xmlns:a16="http://schemas.microsoft.com/office/drawing/2014/main" id="{D69C90E8-FF8E-92C2-691C-EF4B2248E598}"/>
              </a:ext>
            </a:extLst>
          </p:cNvPr>
          <p:cNvPicPr>
            <a:picLocks noChangeAspect="1"/>
          </p:cNvPicPr>
          <p:nvPr/>
        </p:nvPicPr>
        <p:blipFill>
          <a:blip r:embed="rId2"/>
          <a:stretch>
            <a:fillRect/>
          </a:stretch>
        </p:blipFill>
        <p:spPr>
          <a:xfrm>
            <a:off x="3652088" y="1952179"/>
            <a:ext cx="10983823" cy="7762829"/>
          </a:xfrm>
          <a:prstGeom prst="rect">
            <a:avLst/>
          </a:prstGeom>
        </p:spPr>
      </p:pic>
      <p:sp>
        <p:nvSpPr>
          <p:cNvPr id="6" name="Rectangle 5">
            <a:extLst>
              <a:ext uri="{FF2B5EF4-FFF2-40B4-BE49-F238E27FC236}">
                <a16:creationId xmlns:a16="http://schemas.microsoft.com/office/drawing/2014/main" id="{5825D542-3FDA-F074-CFFB-1E6DA15794BB}"/>
              </a:ext>
            </a:extLst>
          </p:cNvPr>
          <p:cNvSpPr/>
          <p:nvPr/>
        </p:nvSpPr>
        <p:spPr>
          <a:xfrm>
            <a:off x="4876800" y="9029700"/>
            <a:ext cx="1371600" cy="6853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17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5537981" y="-4710920"/>
            <a:ext cx="914400" cy="114792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07359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II.2. </a:t>
            </a:r>
            <a:r>
              <a:rPr lang="en-US" sz="4400" spc="349" dirty="0" err="1">
                <a:solidFill>
                  <a:srgbClr val="FFFFFF"/>
                </a:solidFill>
                <a:latin typeface="Lato Bold" panose="020F0502020204030203" charset="0"/>
                <a:ea typeface="Lato Bold" panose="020F0502020204030203" charset="0"/>
                <a:cs typeface="Lato Bold" panose="020F0502020204030203" charset="0"/>
              </a:rPr>
              <a:t>Các</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nội</a:t>
            </a:r>
            <a:r>
              <a:rPr lang="en-US" sz="4400" spc="349" dirty="0">
                <a:solidFill>
                  <a:srgbClr val="FFFFFF"/>
                </a:solidFill>
                <a:latin typeface="Lato Bold" panose="020F0502020204030203" charset="0"/>
                <a:ea typeface="Lato Bold" panose="020F0502020204030203" charset="0"/>
                <a:cs typeface="Lato Bold" panose="020F0502020204030203" charset="0"/>
              </a:rPr>
              <a:t> dung ETL </a:t>
            </a:r>
            <a:r>
              <a:rPr lang="en-US" sz="4400" spc="349" dirty="0" err="1">
                <a:solidFill>
                  <a:srgbClr val="FFFFFF"/>
                </a:solidFill>
                <a:latin typeface="Lato Bold" panose="020F0502020204030203" charset="0"/>
                <a:ea typeface="Lato Bold" panose="020F0502020204030203" charset="0"/>
                <a:cs typeface="Lato Bold" panose="020F0502020204030203" charset="0"/>
              </a:rPr>
              <a:t>dữ</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liệu</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6" name="TextBox 5">
            <a:extLst>
              <a:ext uri="{FF2B5EF4-FFF2-40B4-BE49-F238E27FC236}">
                <a16:creationId xmlns:a16="http://schemas.microsoft.com/office/drawing/2014/main" id="{9EE12776-D72B-7BA7-0AB5-908123BF5BA9}"/>
              </a:ext>
            </a:extLst>
          </p:cNvPr>
          <p:cNvSpPr txBox="1"/>
          <p:nvPr/>
        </p:nvSpPr>
        <p:spPr>
          <a:xfrm>
            <a:off x="1752601" y="2400300"/>
            <a:ext cx="15544800" cy="4137928"/>
          </a:xfrm>
          <a:prstGeom prst="rect">
            <a:avLst/>
          </a:prstGeom>
          <a:noFill/>
        </p:spPr>
        <p:txBody>
          <a:bodyPr wrap="square" rtlCol="0">
            <a:spAutoFit/>
          </a:bodyPr>
          <a:lstStyle/>
          <a:p>
            <a:pPr marL="571500" indent="-571500">
              <a:lnSpc>
                <a:spcPct val="150000"/>
              </a:lnSpc>
              <a:buFont typeface="Wingdings" panose="05000000000000000000" pitchFamily="2" charset="2"/>
              <a:buChar char="ü"/>
            </a:pPr>
            <a:r>
              <a:rPr lang="en-US" sz="3600" dirty="0" err="1">
                <a:latin typeface="Lato Italics" panose="020B0604020202020204" charset="0"/>
                <a:ea typeface="Lato Italics" panose="020B0604020202020204" charset="0"/>
                <a:cs typeface="Lato Italics" panose="020B0604020202020204" charset="0"/>
              </a:rPr>
              <a:t>Kết</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quả</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sau</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khi</a:t>
            </a:r>
            <a:r>
              <a:rPr lang="en-US" sz="3600" dirty="0">
                <a:latin typeface="Lato Italics" panose="020B0604020202020204" charset="0"/>
                <a:ea typeface="Lato Italics" panose="020B0604020202020204" charset="0"/>
                <a:cs typeface="Lato Italics" panose="020B0604020202020204" charset="0"/>
              </a:rPr>
              <a:t> Transform, </a:t>
            </a:r>
            <a:r>
              <a:rPr lang="en-US" sz="3600" dirty="0" err="1">
                <a:latin typeface="Lato Italics" panose="020B0604020202020204" charset="0"/>
                <a:ea typeface="Lato Italics" panose="020B0604020202020204" charset="0"/>
                <a:cs typeface="Lato Italics" panose="020B0604020202020204" charset="0"/>
              </a:rPr>
              <a:t>dữ</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liệu</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từ</a:t>
            </a:r>
            <a:r>
              <a:rPr lang="en-US" sz="3600" dirty="0">
                <a:latin typeface="Lato Italics" panose="020B0604020202020204" charset="0"/>
                <a:ea typeface="Lato Italics" panose="020B0604020202020204" charset="0"/>
                <a:cs typeface="Lato Italics" panose="020B0604020202020204" charset="0"/>
              </a:rPr>
              <a:t> 847 MB </a:t>
            </a:r>
            <a:r>
              <a:rPr lang="en-US" sz="3600" dirty="0" err="1">
                <a:latin typeface="Lato Italics" panose="020B0604020202020204" charset="0"/>
                <a:ea typeface="Lato Italics" panose="020B0604020202020204" charset="0"/>
                <a:cs typeface="Lato Italics" panose="020B0604020202020204" charset="0"/>
              </a:rPr>
              <a:t>xuống</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còn</a:t>
            </a:r>
            <a:r>
              <a:rPr lang="en-US" sz="3600" dirty="0">
                <a:latin typeface="Lato Italics" panose="020B0604020202020204" charset="0"/>
                <a:ea typeface="Lato Italics" panose="020B0604020202020204" charset="0"/>
                <a:cs typeface="Lato Italics" panose="020B0604020202020204" charset="0"/>
              </a:rPr>
              <a:t> 420 MB</a:t>
            </a:r>
          </a:p>
          <a:p>
            <a:pPr marL="571500" indent="-571500">
              <a:lnSpc>
                <a:spcPct val="150000"/>
              </a:lnSpc>
              <a:buFont typeface="Wingdings" panose="05000000000000000000" pitchFamily="2" charset="2"/>
              <a:buChar char="ü"/>
            </a:pPr>
            <a:r>
              <a:rPr lang="en-US" sz="3600" dirty="0" err="1">
                <a:latin typeface="Lato Italics" panose="020B0604020202020204" charset="0"/>
                <a:ea typeface="Lato Italics" panose="020B0604020202020204" charset="0"/>
                <a:cs typeface="Lato Italics" panose="020B0604020202020204" charset="0"/>
              </a:rPr>
              <a:t>Số</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cột</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từ</a:t>
            </a:r>
            <a:r>
              <a:rPr lang="en-US" sz="3600" dirty="0">
                <a:latin typeface="Lato Italics" panose="020B0604020202020204" charset="0"/>
                <a:ea typeface="Lato Italics" panose="020B0604020202020204" charset="0"/>
                <a:cs typeface="Lato Italics" panose="020B0604020202020204" charset="0"/>
              </a:rPr>
              <a:t> 46 </a:t>
            </a:r>
            <a:r>
              <a:rPr lang="en-US" sz="3600" dirty="0" err="1">
                <a:latin typeface="Lato Italics" panose="020B0604020202020204" charset="0"/>
                <a:ea typeface="Lato Italics" panose="020B0604020202020204" charset="0"/>
                <a:cs typeface="Lato Italics" panose="020B0604020202020204" charset="0"/>
              </a:rPr>
              <a:t>xuống</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còn</a:t>
            </a:r>
            <a:r>
              <a:rPr lang="en-US" sz="3600" dirty="0">
                <a:latin typeface="Lato Italics" panose="020B0604020202020204" charset="0"/>
                <a:ea typeface="Lato Italics" panose="020B0604020202020204" charset="0"/>
                <a:cs typeface="Lato Italics" panose="020B0604020202020204" charset="0"/>
              </a:rPr>
              <a:t> 38</a:t>
            </a:r>
          </a:p>
          <a:p>
            <a:pPr marL="571500" indent="-571500">
              <a:lnSpc>
                <a:spcPct val="150000"/>
              </a:lnSpc>
              <a:buFont typeface="Wingdings" panose="05000000000000000000" pitchFamily="2" charset="2"/>
              <a:buChar char="ü"/>
            </a:pPr>
            <a:endParaRPr lang="en-US" sz="3600" dirty="0">
              <a:latin typeface="Lato Italics" panose="020B0604020202020204" charset="0"/>
              <a:ea typeface="Lato Italics" panose="020B0604020202020204" charset="0"/>
              <a:cs typeface="Lato Italics" panose="020B0604020202020204" charset="0"/>
            </a:endParaRPr>
          </a:p>
          <a:p>
            <a:pPr>
              <a:lnSpc>
                <a:spcPct val="150000"/>
              </a:lnSpc>
            </a:pPr>
            <a:r>
              <a:rPr lang="en-US" sz="3600" dirty="0">
                <a:latin typeface="Lato Italics" panose="020B0604020202020204" charset="0"/>
                <a:ea typeface="Lato Italics" panose="020B0604020202020204" charset="0"/>
                <a:cs typeface="Lato Italics" panose="020B0604020202020204" charset="0"/>
                <a:sym typeface="Wingdings" panose="05000000000000000000" pitchFamily="2" charset="2"/>
              </a:rPr>
              <a:t> </a:t>
            </a:r>
            <a:r>
              <a:rPr lang="vi-VN" sz="3600" dirty="0">
                <a:latin typeface="Lato Bold" panose="020F0502020204030203" charset="0"/>
                <a:ea typeface="Lato Bold" panose="020F0502020204030203" charset="0"/>
                <a:cs typeface="Lato Bold" panose="020F0502020204030203" charset="0"/>
              </a:rPr>
              <a:t>Sau khi đã hoàn thành việc transform, ta có được mô hình OLTP trước khi OLAP </a:t>
            </a:r>
            <a:r>
              <a:rPr lang="en-US" sz="3600" dirty="0">
                <a:latin typeface="Lato Bold" panose="020F0502020204030203" charset="0"/>
                <a:ea typeface="Lato Bold" panose="020F0502020204030203" charset="0"/>
                <a:cs typeface="Lato Bold" panose="020F0502020204030203" charset="0"/>
              </a:rPr>
              <a:t>(</a:t>
            </a:r>
            <a:r>
              <a:rPr lang="en-US" sz="3600" dirty="0" err="1">
                <a:latin typeface="Lato Bold" panose="020F0502020204030203" charset="0"/>
                <a:ea typeface="Lato Bold" panose="020F0502020204030203" charset="0"/>
                <a:cs typeface="Lato Bold" panose="020F0502020204030203" charset="0"/>
              </a:rPr>
              <a:t>Nói</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rõ</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hơn</a:t>
            </a:r>
            <a:r>
              <a:rPr lang="en-US" sz="3600" dirty="0">
                <a:latin typeface="Lato Bold" panose="020F0502020204030203" charset="0"/>
                <a:ea typeface="Lato Bold" panose="020F0502020204030203" charset="0"/>
                <a:cs typeface="Lato Bold" panose="020F0502020204030203" charset="0"/>
              </a:rPr>
              <a:t> ở </a:t>
            </a:r>
            <a:r>
              <a:rPr lang="en-US" sz="3600" dirty="0" err="1">
                <a:latin typeface="Lato Bold" panose="020F0502020204030203" charset="0"/>
                <a:ea typeface="Lato Bold" panose="020F0502020204030203" charset="0"/>
                <a:cs typeface="Lato Bold" panose="020F0502020204030203" charset="0"/>
              </a:rPr>
              <a:t>mục</a:t>
            </a:r>
            <a:r>
              <a:rPr lang="en-US" sz="3600" dirty="0">
                <a:latin typeface="Lato Bold" panose="020F0502020204030203" charset="0"/>
                <a:ea typeface="Lato Bold" panose="020F0502020204030203" charset="0"/>
                <a:cs typeface="Lato Bold" panose="020F0502020204030203" charset="0"/>
              </a:rPr>
              <a:t> II.4. Data Model)</a:t>
            </a:r>
          </a:p>
        </p:txBody>
      </p:sp>
    </p:spTree>
    <p:extLst>
      <p:ext uri="{BB962C8B-B14F-4D97-AF65-F5344CB8AC3E}">
        <p14:creationId xmlns:p14="http://schemas.microsoft.com/office/powerpoint/2010/main" val="923194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5690381" y="-4863320"/>
            <a:ext cx="914400" cy="117840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16503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II.3. </a:t>
            </a:r>
            <a:r>
              <a:rPr lang="en-US" sz="4400" spc="349" dirty="0" err="1">
                <a:solidFill>
                  <a:srgbClr val="FFFFFF"/>
                </a:solidFill>
                <a:latin typeface="Lato Bold" panose="020F0502020204030203" charset="0"/>
                <a:ea typeface="Lato Bold" panose="020F0502020204030203" charset="0"/>
                <a:cs typeface="Lato Bold" panose="020F0502020204030203" charset="0"/>
              </a:rPr>
              <a:t>Hệ</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thống</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chiều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khái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niệm</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2" name="TextBox 1">
            <a:extLst>
              <a:ext uri="{FF2B5EF4-FFF2-40B4-BE49-F238E27FC236}">
                <a16:creationId xmlns:a16="http://schemas.microsoft.com/office/drawing/2014/main" id="{6EB18589-DDDF-601A-DF86-6503E4F14500}"/>
              </a:ext>
            </a:extLst>
          </p:cNvPr>
          <p:cNvSpPr txBox="1"/>
          <p:nvPr/>
        </p:nvSpPr>
        <p:spPr>
          <a:xfrm>
            <a:off x="3189335" y="2057892"/>
            <a:ext cx="7273145" cy="7461915"/>
          </a:xfrm>
          <a:prstGeom prst="rect">
            <a:avLst/>
          </a:prstGeom>
          <a:noFill/>
        </p:spPr>
        <p:txBody>
          <a:bodyPr wrap="none" rtlCol="0">
            <a:spAutoFit/>
          </a:bodyPr>
          <a:lstStyle/>
          <a:p>
            <a:pPr>
              <a:lnSpc>
                <a:spcPct val="150000"/>
              </a:lnSpc>
            </a:pPr>
            <a:r>
              <a:rPr lang="en-US" sz="3600" dirty="0" err="1">
                <a:solidFill>
                  <a:srgbClr val="334D8F"/>
                </a:solidFill>
                <a:latin typeface="Lato Italics" panose="020B0604020202020204" charset="0"/>
                <a:ea typeface="Lato Italics" panose="020B0604020202020204" charset="0"/>
                <a:cs typeface="Lato Italics" panose="020B0604020202020204" charset="0"/>
              </a:rPr>
              <a:t>Xác</a:t>
            </a:r>
            <a:r>
              <a:rPr lang="en-US" sz="3600" dirty="0">
                <a:solidFill>
                  <a:srgbClr val="334D8F"/>
                </a:solidFill>
                <a:latin typeface="Lato Italics" panose="020B0604020202020204" charset="0"/>
                <a:ea typeface="Lato Italics" panose="020B0604020202020204" charset="0"/>
                <a:cs typeface="Lato Italics" panose="020B0604020202020204" charset="0"/>
              </a:rPr>
              <a:t> </a:t>
            </a:r>
            <a:r>
              <a:rPr lang="en-US" sz="3600" dirty="0" err="1">
                <a:solidFill>
                  <a:srgbClr val="334D8F"/>
                </a:solidFill>
                <a:latin typeface="Lato Italics" panose="020B0604020202020204" charset="0"/>
                <a:ea typeface="Lato Italics" panose="020B0604020202020204" charset="0"/>
                <a:cs typeface="Lato Italics" panose="020B0604020202020204" charset="0"/>
              </a:rPr>
              <a:t>định</a:t>
            </a:r>
            <a:r>
              <a:rPr lang="en-US" sz="3600" dirty="0">
                <a:solidFill>
                  <a:srgbClr val="334D8F"/>
                </a:solidFill>
                <a:latin typeface="Lato Italics" panose="020B0604020202020204" charset="0"/>
                <a:ea typeface="Lato Italics" panose="020B0604020202020204" charset="0"/>
                <a:cs typeface="Lato Italics" panose="020B0604020202020204" charset="0"/>
              </a:rPr>
              <a:t> </a:t>
            </a:r>
            <a:r>
              <a:rPr lang="en-US" sz="3600" dirty="0" err="1">
                <a:solidFill>
                  <a:srgbClr val="334D8F"/>
                </a:solidFill>
                <a:latin typeface="Lato Italics" panose="020B0604020202020204" charset="0"/>
                <a:ea typeface="Lato Italics" panose="020B0604020202020204" charset="0"/>
                <a:cs typeface="Lato Italics" panose="020B0604020202020204" charset="0"/>
              </a:rPr>
              <a:t>các</a:t>
            </a:r>
            <a:r>
              <a:rPr lang="en-US" sz="3600" dirty="0">
                <a:solidFill>
                  <a:srgbClr val="334D8F"/>
                </a:solidFill>
                <a:latin typeface="Lato Italics" panose="020B0604020202020204" charset="0"/>
                <a:ea typeface="Lato Italics" panose="020B0604020202020204" charset="0"/>
                <a:cs typeface="Lato Italics" panose="020B0604020202020204" charset="0"/>
              </a:rPr>
              <a:t> </a:t>
            </a:r>
            <a:r>
              <a:rPr lang="en-US" sz="3600" dirty="0" err="1">
                <a:solidFill>
                  <a:srgbClr val="334D8F"/>
                </a:solidFill>
                <a:latin typeface="Lato Italics" panose="020B0604020202020204" charset="0"/>
                <a:ea typeface="Lato Italics" panose="020B0604020202020204" charset="0"/>
                <a:cs typeface="Lato Italics" panose="020B0604020202020204" charset="0"/>
              </a:rPr>
              <a:t>bảng</a:t>
            </a:r>
            <a:r>
              <a:rPr lang="en-US" sz="3600" dirty="0">
                <a:solidFill>
                  <a:srgbClr val="334D8F"/>
                </a:solidFill>
                <a:latin typeface="Lato Italics" panose="020B0604020202020204" charset="0"/>
                <a:ea typeface="Lato Italics" panose="020B0604020202020204" charset="0"/>
                <a:cs typeface="Lato Italics" panose="020B0604020202020204" charset="0"/>
              </a:rPr>
              <a:t> Dim </a:t>
            </a:r>
            <a:r>
              <a:rPr lang="en-US" sz="3600" dirty="0" err="1">
                <a:solidFill>
                  <a:srgbClr val="334D8F"/>
                </a:solidFill>
                <a:latin typeface="Lato Italics" panose="020B0604020202020204" charset="0"/>
                <a:ea typeface="Lato Italics" panose="020B0604020202020204" charset="0"/>
                <a:cs typeface="Lato Italics" panose="020B0604020202020204" charset="0"/>
              </a:rPr>
              <a:t>và</a:t>
            </a:r>
            <a:r>
              <a:rPr lang="en-US" sz="3600" dirty="0">
                <a:solidFill>
                  <a:srgbClr val="334D8F"/>
                </a:solidFill>
                <a:latin typeface="Lato Italics" panose="020B0604020202020204" charset="0"/>
                <a:ea typeface="Lato Italics" panose="020B0604020202020204" charset="0"/>
                <a:cs typeface="Lato Italics" panose="020B0604020202020204" charset="0"/>
              </a:rPr>
              <a:t> Fact:</a:t>
            </a:r>
          </a:p>
          <a:p>
            <a:pPr>
              <a:lnSpc>
                <a:spcPct val="150000"/>
              </a:lnSpc>
            </a:pPr>
            <a:r>
              <a:rPr lang="en-US" sz="3600" dirty="0">
                <a:latin typeface="Poppins Ultra-Bold" panose="020B0604020202020204" charset="0"/>
                <a:cs typeface="Poppins Ultra-Bold" panose="020B0604020202020204" charset="0"/>
              </a:rPr>
              <a:t>1.	Dimension:</a:t>
            </a:r>
          </a:p>
          <a:p>
            <a:pPr marL="1028700" lvl="1" indent="-571500">
              <a:lnSpc>
                <a:spcPct val="150000"/>
              </a:lnSpc>
              <a:buFont typeface="Arial" panose="020B0604020202020204" pitchFamily="34" charset="0"/>
              <a:buChar char="•"/>
            </a:pPr>
            <a:r>
              <a:rPr lang="en-US" sz="3600" dirty="0">
                <a:latin typeface="Lato" panose="020F0502020204030203" pitchFamily="34" charset="0"/>
                <a:ea typeface="Lato" panose="020F0502020204030203" pitchFamily="34" charset="0"/>
                <a:cs typeface="Lato" panose="020F0502020204030203" pitchFamily="34" charset="0"/>
              </a:rPr>
              <a:t>Date: </a:t>
            </a:r>
            <a:r>
              <a:rPr lang="en-US" sz="3600" dirty="0" err="1">
                <a:latin typeface="Lato" panose="020F0502020204030203" pitchFamily="34" charset="0"/>
                <a:ea typeface="Lato" panose="020F0502020204030203" pitchFamily="34" charset="0"/>
                <a:cs typeface="Lato" panose="020F0502020204030203" pitchFamily="34" charset="0"/>
              </a:rPr>
              <a:t>Chiều</a:t>
            </a:r>
            <a:r>
              <a:rPr lang="en-US" sz="3600" dirty="0">
                <a:latin typeface="Lato" panose="020F0502020204030203" pitchFamily="34" charset="0"/>
                <a:ea typeface="Lato" panose="020F0502020204030203" pitchFamily="34" charset="0"/>
                <a:cs typeface="Lato" panose="020F0502020204030203" pitchFamily="34" charset="0"/>
              </a:rPr>
              <a:t> </a:t>
            </a:r>
            <a:r>
              <a:rPr lang="en-US" sz="3600" dirty="0" err="1">
                <a:latin typeface="Lato" panose="020F0502020204030203" pitchFamily="34" charset="0"/>
                <a:ea typeface="Lato" panose="020F0502020204030203" pitchFamily="34" charset="0"/>
                <a:cs typeface="Lato" panose="020F0502020204030203" pitchFamily="34" charset="0"/>
              </a:rPr>
              <a:t>Thời</a:t>
            </a:r>
            <a:r>
              <a:rPr lang="en-US" sz="3600" dirty="0">
                <a:latin typeface="Lato" panose="020F0502020204030203" pitchFamily="34" charset="0"/>
                <a:ea typeface="Lato" panose="020F0502020204030203" pitchFamily="34" charset="0"/>
                <a:cs typeface="Lato" panose="020F0502020204030203" pitchFamily="34" charset="0"/>
              </a:rPr>
              <a:t> </a:t>
            </a:r>
            <a:r>
              <a:rPr lang="en-US" sz="3600" dirty="0" err="1">
                <a:latin typeface="Lato" panose="020F0502020204030203" pitchFamily="34" charset="0"/>
                <a:ea typeface="Lato" panose="020F0502020204030203" pitchFamily="34" charset="0"/>
                <a:cs typeface="Lato" panose="020F0502020204030203" pitchFamily="34" charset="0"/>
              </a:rPr>
              <a:t>gian</a:t>
            </a:r>
            <a:endParaRPr lang="en-US" sz="3600" dirty="0">
              <a:latin typeface="Lato" panose="020F0502020204030203" pitchFamily="34" charset="0"/>
              <a:ea typeface="Lato" panose="020F0502020204030203" pitchFamily="34" charset="0"/>
              <a:cs typeface="Lato" panose="020F0502020204030203" pitchFamily="34" charset="0"/>
            </a:endParaRPr>
          </a:p>
          <a:p>
            <a:pPr marL="1028700" lvl="1" indent="-571500">
              <a:lnSpc>
                <a:spcPct val="150000"/>
              </a:lnSpc>
              <a:buFont typeface="Arial" panose="020B0604020202020204" pitchFamily="34" charset="0"/>
              <a:buChar char="•"/>
            </a:pPr>
            <a:r>
              <a:rPr lang="en-US" sz="3600" dirty="0">
                <a:latin typeface="Lato" panose="020F0502020204030203" pitchFamily="34" charset="0"/>
                <a:ea typeface="Lato" panose="020F0502020204030203" pitchFamily="34" charset="0"/>
                <a:cs typeface="Lato" panose="020F0502020204030203" pitchFamily="34" charset="0"/>
              </a:rPr>
              <a:t>Household: </a:t>
            </a:r>
            <a:r>
              <a:rPr lang="en-US" sz="3600" dirty="0" err="1">
                <a:latin typeface="Lato" panose="020F0502020204030203" pitchFamily="34" charset="0"/>
                <a:ea typeface="Lato" panose="020F0502020204030203" pitchFamily="34" charset="0"/>
                <a:cs typeface="Lato" panose="020F0502020204030203" pitchFamily="34" charset="0"/>
              </a:rPr>
              <a:t>Chiều</a:t>
            </a:r>
            <a:r>
              <a:rPr lang="en-US" sz="3600" dirty="0">
                <a:latin typeface="Lato" panose="020F0502020204030203" pitchFamily="34" charset="0"/>
                <a:ea typeface="Lato" panose="020F0502020204030203" pitchFamily="34" charset="0"/>
                <a:cs typeface="Lato" panose="020F0502020204030203" pitchFamily="34" charset="0"/>
              </a:rPr>
              <a:t> </a:t>
            </a:r>
            <a:r>
              <a:rPr lang="en-US" sz="3600" dirty="0" err="1">
                <a:latin typeface="Lato" panose="020F0502020204030203" pitchFamily="34" charset="0"/>
                <a:ea typeface="Lato" panose="020F0502020204030203" pitchFamily="34" charset="0"/>
                <a:cs typeface="Lato" panose="020F0502020204030203" pitchFamily="34" charset="0"/>
              </a:rPr>
              <a:t>Hộ</a:t>
            </a:r>
            <a:r>
              <a:rPr lang="en-US" sz="3600" dirty="0">
                <a:latin typeface="Lato" panose="020F0502020204030203" pitchFamily="34" charset="0"/>
                <a:ea typeface="Lato" panose="020F0502020204030203" pitchFamily="34" charset="0"/>
                <a:cs typeface="Lato" panose="020F0502020204030203" pitchFamily="34" charset="0"/>
              </a:rPr>
              <a:t> </a:t>
            </a:r>
            <a:r>
              <a:rPr lang="en-US" sz="3600" dirty="0" err="1">
                <a:latin typeface="Lato" panose="020F0502020204030203" pitchFamily="34" charset="0"/>
                <a:ea typeface="Lato" panose="020F0502020204030203" pitchFamily="34" charset="0"/>
                <a:cs typeface="Lato" panose="020F0502020204030203" pitchFamily="34" charset="0"/>
              </a:rPr>
              <a:t>gia</a:t>
            </a:r>
            <a:r>
              <a:rPr lang="en-US" sz="3600" dirty="0">
                <a:latin typeface="Lato" panose="020F0502020204030203" pitchFamily="34" charset="0"/>
                <a:ea typeface="Lato" panose="020F0502020204030203" pitchFamily="34" charset="0"/>
                <a:cs typeface="Lato" panose="020F0502020204030203" pitchFamily="34" charset="0"/>
              </a:rPr>
              <a:t> </a:t>
            </a:r>
            <a:r>
              <a:rPr lang="en-US" sz="3600" dirty="0" err="1">
                <a:latin typeface="Lato" panose="020F0502020204030203" pitchFamily="34" charset="0"/>
                <a:ea typeface="Lato" panose="020F0502020204030203" pitchFamily="34" charset="0"/>
                <a:cs typeface="Lato" panose="020F0502020204030203" pitchFamily="34" charset="0"/>
              </a:rPr>
              <a:t>đình</a:t>
            </a:r>
            <a:endParaRPr lang="en-US" sz="3600" dirty="0">
              <a:latin typeface="Lato" panose="020F0502020204030203" pitchFamily="34" charset="0"/>
              <a:ea typeface="Lato" panose="020F0502020204030203" pitchFamily="34" charset="0"/>
              <a:cs typeface="Lato" panose="020F0502020204030203" pitchFamily="34" charset="0"/>
            </a:endParaRPr>
          </a:p>
          <a:p>
            <a:pPr marL="1028700" lvl="1" indent="-571500">
              <a:lnSpc>
                <a:spcPct val="150000"/>
              </a:lnSpc>
              <a:buFont typeface="Arial" panose="020B0604020202020204" pitchFamily="34" charset="0"/>
              <a:buChar char="•"/>
            </a:pPr>
            <a:r>
              <a:rPr lang="en-US" sz="3600" dirty="0">
                <a:latin typeface="Lato" panose="020F0502020204030203" pitchFamily="34" charset="0"/>
                <a:ea typeface="Lato" panose="020F0502020204030203" pitchFamily="34" charset="0"/>
                <a:cs typeface="Lato" panose="020F0502020204030203" pitchFamily="34" charset="0"/>
              </a:rPr>
              <a:t>Campaign: </a:t>
            </a:r>
            <a:r>
              <a:rPr lang="en-US" sz="3600" dirty="0" err="1">
                <a:latin typeface="Lato" panose="020F0502020204030203" pitchFamily="34" charset="0"/>
                <a:ea typeface="Lato" panose="020F0502020204030203" pitchFamily="34" charset="0"/>
                <a:cs typeface="Lato" panose="020F0502020204030203" pitchFamily="34" charset="0"/>
              </a:rPr>
              <a:t>Chiều</a:t>
            </a:r>
            <a:r>
              <a:rPr lang="en-US" sz="3600" dirty="0">
                <a:latin typeface="Lato" panose="020F0502020204030203" pitchFamily="34" charset="0"/>
                <a:ea typeface="Lato" panose="020F0502020204030203" pitchFamily="34" charset="0"/>
                <a:cs typeface="Lato" panose="020F0502020204030203" pitchFamily="34" charset="0"/>
              </a:rPr>
              <a:t> </a:t>
            </a:r>
            <a:r>
              <a:rPr lang="en-US" sz="3600" dirty="0" err="1">
                <a:latin typeface="Lato" panose="020F0502020204030203" pitchFamily="34" charset="0"/>
                <a:ea typeface="Lato" panose="020F0502020204030203" pitchFamily="34" charset="0"/>
                <a:cs typeface="Lato" panose="020F0502020204030203" pitchFamily="34" charset="0"/>
              </a:rPr>
              <a:t>Chiến</a:t>
            </a:r>
            <a:r>
              <a:rPr lang="en-US" sz="3600" dirty="0">
                <a:latin typeface="Lato" panose="020F0502020204030203" pitchFamily="34" charset="0"/>
                <a:ea typeface="Lato" panose="020F0502020204030203" pitchFamily="34" charset="0"/>
                <a:cs typeface="Lato" panose="020F0502020204030203" pitchFamily="34" charset="0"/>
              </a:rPr>
              <a:t> </a:t>
            </a:r>
            <a:r>
              <a:rPr lang="en-US" sz="3600" dirty="0" err="1">
                <a:latin typeface="Lato" panose="020F0502020204030203" pitchFamily="34" charset="0"/>
                <a:ea typeface="Lato" panose="020F0502020204030203" pitchFamily="34" charset="0"/>
                <a:cs typeface="Lato" panose="020F0502020204030203" pitchFamily="34" charset="0"/>
              </a:rPr>
              <a:t>dịch</a:t>
            </a:r>
            <a:endParaRPr lang="en-US" sz="3600" dirty="0">
              <a:latin typeface="Lato" panose="020F0502020204030203" pitchFamily="34" charset="0"/>
              <a:ea typeface="Lato" panose="020F0502020204030203" pitchFamily="34" charset="0"/>
              <a:cs typeface="Lato" panose="020F0502020204030203" pitchFamily="34" charset="0"/>
            </a:endParaRPr>
          </a:p>
          <a:p>
            <a:pPr marL="1028700" lvl="1" indent="-571500">
              <a:lnSpc>
                <a:spcPct val="150000"/>
              </a:lnSpc>
              <a:buFont typeface="Arial" panose="020B0604020202020204" pitchFamily="34" charset="0"/>
              <a:buChar char="•"/>
            </a:pPr>
            <a:r>
              <a:rPr lang="en-US" sz="3600" dirty="0">
                <a:latin typeface="Lato" panose="020F0502020204030203" pitchFamily="34" charset="0"/>
                <a:ea typeface="Lato" panose="020F0502020204030203" pitchFamily="34" charset="0"/>
                <a:cs typeface="Lato" panose="020F0502020204030203" pitchFamily="34" charset="0"/>
              </a:rPr>
              <a:t>Product: </a:t>
            </a:r>
            <a:r>
              <a:rPr lang="en-US" sz="3600" dirty="0" err="1">
                <a:latin typeface="Lato" panose="020F0502020204030203" pitchFamily="34" charset="0"/>
                <a:ea typeface="Lato" panose="020F0502020204030203" pitchFamily="34" charset="0"/>
                <a:cs typeface="Lato" panose="020F0502020204030203" pitchFamily="34" charset="0"/>
              </a:rPr>
              <a:t>Chiều</a:t>
            </a:r>
            <a:r>
              <a:rPr lang="en-US" sz="3600" dirty="0">
                <a:latin typeface="Lato" panose="020F0502020204030203" pitchFamily="34" charset="0"/>
                <a:ea typeface="Lato" panose="020F0502020204030203" pitchFamily="34" charset="0"/>
                <a:cs typeface="Lato" panose="020F0502020204030203" pitchFamily="34" charset="0"/>
              </a:rPr>
              <a:t> </a:t>
            </a:r>
            <a:r>
              <a:rPr lang="en-US" sz="3600" dirty="0" err="1">
                <a:latin typeface="Lato" panose="020F0502020204030203" pitchFamily="34" charset="0"/>
                <a:ea typeface="Lato" panose="020F0502020204030203" pitchFamily="34" charset="0"/>
                <a:cs typeface="Lato" panose="020F0502020204030203" pitchFamily="34" charset="0"/>
              </a:rPr>
              <a:t>Sản</a:t>
            </a:r>
            <a:r>
              <a:rPr lang="en-US" sz="3600" dirty="0">
                <a:latin typeface="Lato" panose="020F0502020204030203" pitchFamily="34" charset="0"/>
                <a:ea typeface="Lato" panose="020F0502020204030203" pitchFamily="34" charset="0"/>
                <a:cs typeface="Lato" panose="020F0502020204030203" pitchFamily="34" charset="0"/>
              </a:rPr>
              <a:t> </a:t>
            </a:r>
            <a:r>
              <a:rPr lang="en-US" sz="3600" dirty="0" err="1">
                <a:latin typeface="Lato" panose="020F0502020204030203" pitchFamily="34" charset="0"/>
                <a:ea typeface="Lato" panose="020F0502020204030203" pitchFamily="34" charset="0"/>
                <a:cs typeface="Lato" panose="020F0502020204030203" pitchFamily="34" charset="0"/>
              </a:rPr>
              <a:t>phẩm</a:t>
            </a:r>
            <a:endParaRPr lang="en-US" sz="3600" dirty="0">
              <a:latin typeface="Lato" panose="020F0502020204030203" pitchFamily="34" charset="0"/>
              <a:ea typeface="Lato" panose="020F0502020204030203" pitchFamily="34" charset="0"/>
              <a:cs typeface="Lato" panose="020F0502020204030203" pitchFamily="34" charset="0"/>
            </a:endParaRPr>
          </a:p>
          <a:p>
            <a:pPr>
              <a:lnSpc>
                <a:spcPct val="150000"/>
              </a:lnSpc>
            </a:pPr>
            <a:r>
              <a:rPr lang="en-US" sz="3600" dirty="0">
                <a:latin typeface="Poppins Ultra-Bold" panose="020B0604020202020204" charset="0"/>
                <a:cs typeface="Poppins Ultra-Bold" panose="020B0604020202020204" charset="0"/>
              </a:rPr>
              <a:t>2.	Fact:</a:t>
            </a:r>
          </a:p>
          <a:p>
            <a:pPr marL="1028700" lvl="1" indent="-571500">
              <a:lnSpc>
                <a:spcPct val="150000"/>
              </a:lnSpc>
              <a:buFont typeface="Arial" panose="020B0604020202020204" pitchFamily="34" charset="0"/>
              <a:buChar char="•"/>
            </a:pPr>
            <a:r>
              <a:rPr lang="en-US" sz="3600" dirty="0">
                <a:latin typeface="Lato" panose="020F0502020204030203" pitchFamily="34" charset="0"/>
                <a:ea typeface="Lato" panose="020F0502020204030203" pitchFamily="34" charset="0"/>
                <a:cs typeface="Lato" panose="020F0502020204030203" pitchFamily="34" charset="0"/>
              </a:rPr>
              <a:t>Sale Value: </a:t>
            </a:r>
            <a:r>
              <a:rPr lang="en-US" sz="3600" dirty="0" err="1">
                <a:latin typeface="Lato" panose="020F0502020204030203" pitchFamily="34" charset="0"/>
                <a:ea typeface="Lato" panose="020F0502020204030203" pitchFamily="34" charset="0"/>
                <a:cs typeface="Lato" panose="020F0502020204030203" pitchFamily="34" charset="0"/>
              </a:rPr>
              <a:t>Doanh</a:t>
            </a:r>
            <a:r>
              <a:rPr lang="en-US" sz="3600" dirty="0">
                <a:latin typeface="Lato" panose="020F0502020204030203" pitchFamily="34" charset="0"/>
                <a:ea typeface="Lato" panose="020F0502020204030203" pitchFamily="34" charset="0"/>
                <a:cs typeface="Lato" panose="020F0502020204030203" pitchFamily="34" charset="0"/>
              </a:rPr>
              <a:t> </a:t>
            </a:r>
            <a:r>
              <a:rPr lang="en-US" sz="3600" dirty="0" err="1">
                <a:latin typeface="Lato" panose="020F0502020204030203" pitchFamily="34" charset="0"/>
                <a:ea typeface="Lato" panose="020F0502020204030203" pitchFamily="34" charset="0"/>
                <a:cs typeface="Lato" panose="020F0502020204030203" pitchFamily="34" charset="0"/>
              </a:rPr>
              <a:t>thu</a:t>
            </a:r>
            <a:endParaRPr lang="en-US" sz="3600" dirty="0">
              <a:latin typeface="Lato" panose="020F0502020204030203" pitchFamily="34" charset="0"/>
              <a:ea typeface="Lato" panose="020F0502020204030203" pitchFamily="34" charset="0"/>
              <a:cs typeface="Lato" panose="020F0502020204030203" pitchFamily="34" charset="0"/>
            </a:endParaRPr>
          </a:p>
          <a:p>
            <a:pPr marL="1028700" lvl="1" indent="-571500">
              <a:lnSpc>
                <a:spcPct val="150000"/>
              </a:lnSpc>
              <a:buFont typeface="Arial" panose="020B0604020202020204" pitchFamily="34" charset="0"/>
              <a:buChar char="•"/>
            </a:pPr>
            <a:r>
              <a:rPr lang="en-US" sz="3600" dirty="0">
                <a:latin typeface="Lato" panose="020F0502020204030203" pitchFamily="34" charset="0"/>
                <a:ea typeface="Lato" panose="020F0502020204030203" pitchFamily="34" charset="0"/>
                <a:cs typeface="Lato" panose="020F0502020204030203" pitchFamily="34" charset="0"/>
              </a:rPr>
              <a:t>Quantity: </a:t>
            </a:r>
            <a:r>
              <a:rPr lang="en-US" sz="3600" dirty="0" err="1">
                <a:latin typeface="Lato" panose="020F0502020204030203" pitchFamily="34" charset="0"/>
                <a:ea typeface="Lato" panose="020F0502020204030203" pitchFamily="34" charset="0"/>
                <a:cs typeface="Lato" panose="020F0502020204030203" pitchFamily="34" charset="0"/>
              </a:rPr>
              <a:t>Số</a:t>
            </a:r>
            <a:r>
              <a:rPr lang="en-US" sz="3600" dirty="0">
                <a:latin typeface="Lato" panose="020F0502020204030203" pitchFamily="34" charset="0"/>
                <a:ea typeface="Lato" panose="020F0502020204030203" pitchFamily="34" charset="0"/>
                <a:cs typeface="Lato" panose="020F0502020204030203" pitchFamily="34" charset="0"/>
              </a:rPr>
              <a:t> </a:t>
            </a:r>
            <a:r>
              <a:rPr lang="en-US" sz="3600" dirty="0" err="1">
                <a:latin typeface="Lato" panose="020F0502020204030203" pitchFamily="34" charset="0"/>
                <a:ea typeface="Lato" panose="020F0502020204030203" pitchFamily="34" charset="0"/>
                <a:cs typeface="Lato" panose="020F0502020204030203" pitchFamily="34" charset="0"/>
              </a:rPr>
              <a:t>lượng</a:t>
            </a:r>
            <a:endParaRPr lang="en-US" sz="3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68803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1650398" cy="939103"/>
          </a:xfrm>
          <a:prstGeom prst="rect">
            <a:avLst/>
          </a:prstGeom>
        </p:spPr>
        <p:txBody>
          <a:bodyPr wrap="square" lIns="0" tIns="0" rIns="0" bIns="0" rtlCol="0" anchor="t">
            <a:spAutoFit/>
          </a:bodyPr>
          <a:lstStyle/>
          <a:p>
            <a:pPr algn="ctr">
              <a:lnSpc>
                <a:spcPts val="7349"/>
              </a:lnSpc>
            </a:pPr>
            <a:r>
              <a:rPr lang="en-US" sz="6600" spc="349" dirty="0">
                <a:solidFill>
                  <a:srgbClr val="334D8F"/>
                </a:solidFill>
                <a:latin typeface="Poppins Heavy" panose="020B0604020202020204" charset="0"/>
                <a:ea typeface="Lato Bold" panose="020F0502020204030203" charset="0"/>
                <a:cs typeface="Poppins Heavy" panose="020B0604020202020204" charset="0"/>
              </a:rPr>
              <a:t>DIM HOUSEHOLD</a:t>
            </a:r>
          </a:p>
        </p:txBody>
      </p:sp>
      <p:pic>
        <p:nvPicPr>
          <p:cNvPr id="5" name="Picture 4">
            <a:extLst>
              <a:ext uri="{FF2B5EF4-FFF2-40B4-BE49-F238E27FC236}">
                <a16:creationId xmlns:a16="http://schemas.microsoft.com/office/drawing/2014/main" id="{C222280B-96FF-E430-E030-598F76499FDB}"/>
              </a:ext>
            </a:extLst>
          </p:cNvPr>
          <p:cNvPicPr>
            <a:picLocks noChangeAspect="1"/>
          </p:cNvPicPr>
          <p:nvPr/>
        </p:nvPicPr>
        <p:blipFill>
          <a:blip r:embed="rId2"/>
          <a:stretch>
            <a:fillRect/>
          </a:stretch>
        </p:blipFill>
        <p:spPr>
          <a:xfrm>
            <a:off x="1447800" y="1493857"/>
            <a:ext cx="15286631" cy="8244010"/>
          </a:xfrm>
          <a:prstGeom prst="rect">
            <a:avLst/>
          </a:prstGeom>
        </p:spPr>
      </p:pic>
    </p:spTree>
    <p:extLst>
      <p:ext uri="{BB962C8B-B14F-4D97-AF65-F5344CB8AC3E}">
        <p14:creationId xmlns:p14="http://schemas.microsoft.com/office/powerpoint/2010/main" val="564598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1650398" cy="939103"/>
          </a:xfrm>
          <a:prstGeom prst="rect">
            <a:avLst/>
          </a:prstGeom>
        </p:spPr>
        <p:txBody>
          <a:bodyPr wrap="square" lIns="0" tIns="0" rIns="0" bIns="0" rtlCol="0" anchor="t">
            <a:spAutoFit/>
          </a:bodyPr>
          <a:lstStyle/>
          <a:p>
            <a:pPr algn="ctr">
              <a:lnSpc>
                <a:spcPts val="7349"/>
              </a:lnSpc>
            </a:pPr>
            <a:r>
              <a:rPr lang="en-US" sz="6600" spc="349" dirty="0">
                <a:solidFill>
                  <a:srgbClr val="334D8F"/>
                </a:solidFill>
                <a:latin typeface="Poppins Heavy" panose="020B0604020202020204" charset="0"/>
                <a:ea typeface="Lato Bold" panose="020F0502020204030203" charset="0"/>
                <a:cs typeface="Poppins Heavy" panose="020B0604020202020204" charset="0"/>
              </a:rPr>
              <a:t>DIM PRODUCT</a:t>
            </a:r>
          </a:p>
        </p:txBody>
      </p:sp>
      <p:pic>
        <p:nvPicPr>
          <p:cNvPr id="3" name="Picture 2">
            <a:extLst>
              <a:ext uri="{FF2B5EF4-FFF2-40B4-BE49-F238E27FC236}">
                <a16:creationId xmlns:a16="http://schemas.microsoft.com/office/drawing/2014/main" id="{D7FD178A-8069-9F66-8B1E-3CF8814D9787}"/>
              </a:ext>
            </a:extLst>
          </p:cNvPr>
          <p:cNvPicPr>
            <a:picLocks noChangeAspect="1"/>
          </p:cNvPicPr>
          <p:nvPr/>
        </p:nvPicPr>
        <p:blipFill>
          <a:blip r:embed="rId2"/>
          <a:stretch>
            <a:fillRect/>
          </a:stretch>
        </p:blipFill>
        <p:spPr>
          <a:xfrm>
            <a:off x="3964590" y="1866900"/>
            <a:ext cx="10358820" cy="7512396"/>
          </a:xfrm>
          <a:prstGeom prst="rect">
            <a:avLst/>
          </a:prstGeom>
        </p:spPr>
      </p:pic>
    </p:spTree>
    <p:extLst>
      <p:ext uri="{BB962C8B-B14F-4D97-AF65-F5344CB8AC3E}">
        <p14:creationId xmlns:p14="http://schemas.microsoft.com/office/powerpoint/2010/main" val="53807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3774187" y="-2947126"/>
            <a:ext cx="914400" cy="7951652"/>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6621198" cy="841512"/>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I.1. Retail sales</a:t>
            </a:r>
          </a:p>
        </p:txBody>
      </p:sp>
      <p:pic>
        <p:nvPicPr>
          <p:cNvPr id="4098" name="Picture 2" descr="Trung gian phân phối – cầu nối giữa nhà sản xuất với người tiêu dùng ...">
            <a:extLst>
              <a:ext uri="{FF2B5EF4-FFF2-40B4-BE49-F238E27FC236}">
                <a16:creationId xmlns:a16="http://schemas.microsoft.com/office/drawing/2014/main" id="{0214D60A-097B-EBCA-3278-76CBE5CFBB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00" r="9167" b="1656"/>
          <a:stretch/>
        </p:blipFill>
        <p:spPr bwMode="auto">
          <a:xfrm>
            <a:off x="8686800" y="2849102"/>
            <a:ext cx="8894593" cy="54106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8F29410-C7A7-DFB8-74BF-7BA142D14370}"/>
              </a:ext>
            </a:extLst>
          </p:cNvPr>
          <p:cNvSpPr txBox="1"/>
          <p:nvPr/>
        </p:nvSpPr>
        <p:spPr>
          <a:xfrm>
            <a:off x="1786894" y="2398574"/>
            <a:ext cx="4572000" cy="3306931"/>
          </a:xfrm>
          <a:prstGeom prst="rect">
            <a:avLst/>
          </a:prstGeom>
          <a:noFill/>
        </p:spPr>
        <p:txBody>
          <a:bodyPr wrap="square" rtlCol="0">
            <a:spAutoFit/>
          </a:bodyPr>
          <a:lstStyle/>
          <a:p>
            <a:pPr>
              <a:lnSpc>
                <a:spcPct val="150000"/>
              </a:lnSpc>
            </a:pPr>
            <a:r>
              <a:rPr lang="en-US" sz="3600" dirty="0" err="1">
                <a:latin typeface="Lato Bold" panose="020F0502020204030203" charset="0"/>
                <a:ea typeface="Lato Bold" panose="020F0502020204030203" charset="0"/>
                <a:cs typeface="Lato Bold" panose="020F0502020204030203" charset="0"/>
              </a:rPr>
              <a:t>Mô</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hình</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cơ</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bản</a:t>
            </a:r>
            <a:r>
              <a:rPr lang="en-US" sz="3600" dirty="0">
                <a:latin typeface="Lato Bold" panose="020F0502020204030203" charset="0"/>
                <a:ea typeface="Lato Bold" panose="020F0502020204030203" charset="0"/>
                <a:cs typeface="Lato Bold" panose="020F0502020204030203" charset="0"/>
              </a:rPr>
              <a:t>:</a:t>
            </a:r>
          </a:p>
          <a:p>
            <a:pPr marL="342900" indent="-342900">
              <a:lnSpc>
                <a:spcPct val="150000"/>
              </a:lnSpc>
              <a:buFont typeface="+mj-lt"/>
              <a:buAutoNum type="arabicPeriod"/>
            </a:pPr>
            <a:r>
              <a:rPr lang="en-US" sz="3600" dirty="0" err="1">
                <a:latin typeface="Lato Italics" panose="020B0604020202020204" charset="0"/>
                <a:ea typeface="Lato Italics" panose="020B0604020202020204" charset="0"/>
                <a:cs typeface="Lato Italics" panose="020B0604020202020204" charset="0"/>
              </a:rPr>
              <a:t>Nhà</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sản</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xuất</a:t>
            </a:r>
            <a:endParaRPr lang="en-US" sz="3600" dirty="0">
              <a:latin typeface="Lato Italics" panose="020B0604020202020204" charset="0"/>
              <a:ea typeface="Lato Italics" panose="020B0604020202020204" charset="0"/>
              <a:cs typeface="Lato Italics" panose="020B0604020202020204" charset="0"/>
            </a:endParaRPr>
          </a:p>
          <a:p>
            <a:pPr marL="342900" indent="-342900">
              <a:lnSpc>
                <a:spcPct val="150000"/>
              </a:lnSpc>
              <a:buFont typeface="+mj-lt"/>
              <a:buAutoNum type="arabicPeriod"/>
            </a:pPr>
            <a:r>
              <a:rPr lang="en-US" sz="3600" dirty="0" err="1">
                <a:latin typeface="Lato Italics" panose="020B0604020202020204" charset="0"/>
                <a:ea typeface="Lato Italics" panose="020B0604020202020204" charset="0"/>
                <a:cs typeface="Lato Italics" panose="020B0604020202020204" charset="0"/>
              </a:rPr>
              <a:t>Điểm</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bán</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lẻ</a:t>
            </a:r>
            <a:endParaRPr lang="en-US" sz="3600" dirty="0">
              <a:latin typeface="Lato Italics" panose="020B0604020202020204" charset="0"/>
              <a:ea typeface="Lato Italics" panose="020B0604020202020204" charset="0"/>
              <a:cs typeface="Lato Italics" panose="020B0604020202020204" charset="0"/>
            </a:endParaRPr>
          </a:p>
          <a:p>
            <a:pPr marL="342900" indent="-342900">
              <a:lnSpc>
                <a:spcPct val="150000"/>
              </a:lnSpc>
              <a:buFont typeface="+mj-lt"/>
              <a:buAutoNum type="arabicPeriod"/>
            </a:pPr>
            <a:r>
              <a:rPr lang="en-US" sz="3600" dirty="0" err="1">
                <a:latin typeface="Lato Italics" panose="020B0604020202020204" charset="0"/>
                <a:ea typeface="Lato Italics" panose="020B0604020202020204" charset="0"/>
                <a:cs typeface="Lato Italics" panose="020B0604020202020204" charset="0"/>
              </a:rPr>
              <a:t>Người</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tiêu</a:t>
            </a:r>
            <a:r>
              <a:rPr lang="en-US" sz="3600" dirty="0">
                <a:latin typeface="Lato Italics" panose="020B0604020202020204" charset="0"/>
                <a:ea typeface="Lato Italics" panose="020B0604020202020204" charset="0"/>
                <a:cs typeface="Lato Italics" panose="020B0604020202020204" charset="0"/>
              </a:rPr>
              <a:t> </a:t>
            </a:r>
            <a:r>
              <a:rPr lang="en-US" sz="3600" dirty="0" err="1">
                <a:latin typeface="Lato Italics" panose="020B0604020202020204" charset="0"/>
                <a:ea typeface="Lato Italics" panose="020B0604020202020204" charset="0"/>
                <a:cs typeface="Lato Italics" panose="020B0604020202020204" charset="0"/>
              </a:rPr>
              <a:t>dùng</a:t>
            </a:r>
            <a:endParaRPr lang="en-US" sz="3600" dirty="0">
              <a:latin typeface="Lato Italics" panose="020B0604020202020204" charset="0"/>
              <a:ea typeface="Lato Italics" panose="020B0604020202020204" charset="0"/>
              <a:cs typeface="Lato Italics" panose="020B0604020202020204" charset="0"/>
            </a:endParaRPr>
          </a:p>
        </p:txBody>
      </p:sp>
      <p:sp>
        <p:nvSpPr>
          <p:cNvPr id="13" name="AutoShape 9">
            <a:extLst>
              <a:ext uri="{FF2B5EF4-FFF2-40B4-BE49-F238E27FC236}">
                <a16:creationId xmlns:a16="http://schemas.microsoft.com/office/drawing/2014/main" id="{F80F0F72-9037-A56D-8F18-40F05A5E1012}"/>
              </a:ext>
            </a:extLst>
          </p:cNvPr>
          <p:cNvSpPr/>
          <p:nvPr/>
        </p:nvSpPr>
        <p:spPr>
          <a:xfrm rot="16200000">
            <a:off x="4511290" y="5866735"/>
            <a:ext cx="7253746" cy="15238"/>
          </a:xfrm>
          <a:prstGeom prst="line">
            <a:avLst/>
          </a:prstGeom>
          <a:ln w="9525" cap="flat">
            <a:solidFill>
              <a:srgbClr val="2B4A9D"/>
            </a:solidFill>
            <a:prstDash val="solid"/>
            <a:headEnd type="none" w="sm" len="sm"/>
            <a:tailEnd type="none" w="sm" len="sm"/>
          </a:ln>
        </p:spPr>
        <p:txBody>
          <a:bodyPr/>
          <a:lstStyle/>
          <a:p>
            <a:endParaRPr lang="en-US" dirty="0"/>
          </a:p>
        </p:txBody>
      </p:sp>
      <p:sp>
        <p:nvSpPr>
          <p:cNvPr id="14" name="AutoShape 10">
            <a:extLst>
              <a:ext uri="{FF2B5EF4-FFF2-40B4-BE49-F238E27FC236}">
                <a16:creationId xmlns:a16="http://schemas.microsoft.com/office/drawing/2014/main" id="{62DA00BB-4D2A-2FBD-D093-F1F96CE3EE02}"/>
              </a:ext>
            </a:extLst>
          </p:cNvPr>
          <p:cNvSpPr/>
          <p:nvPr/>
        </p:nvSpPr>
        <p:spPr>
          <a:xfrm rot="16200000">
            <a:off x="5440473" y="5554409"/>
            <a:ext cx="5410618" cy="0"/>
          </a:xfrm>
          <a:prstGeom prst="line">
            <a:avLst/>
          </a:prstGeom>
          <a:ln w="28575" cap="flat">
            <a:solidFill>
              <a:srgbClr val="2B4A9D"/>
            </a:solidFill>
            <a:prstDash val="solid"/>
            <a:headEnd type="none" w="sm" len="sm"/>
            <a:tailEnd type="none" w="sm" len="sm"/>
          </a:ln>
        </p:spPr>
        <p:txBody>
          <a:bodyPr/>
          <a:lstStyle/>
          <a:p>
            <a:endParaRPr lang="en-US" dirty="0"/>
          </a:p>
        </p:txBody>
      </p:sp>
      <p:sp>
        <p:nvSpPr>
          <p:cNvPr id="16" name="TextBox 15">
            <a:extLst>
              <a:ext uri="{FF2B5EF4-FFF2-40B4-BE49-F238E27FC236}">
                <a16:creationId xmlns:a16="http://schemas.microsoft.com/office/drawing/2014/main" id="{BC3F061C-88C6-1438-3F01-A40DAE7DDCF9}"/>
              </a:ext>
            </a:extLst>
          </p:cNvPr>
          <p:cNvSpPr txBox="1"/>
          <p:nvPr/>
        </p:nvSpPr>
        <p:spPr>
          <a:xfrm>
            <a:off x="1786894" y="6134100"/>
            <a:ext cx="6073141" cy="2308324"/>
          </a:xfrm>
          <a:prstGeom prst="rect">
            <a:avLst/>
          </a:prstGeom>
          <a:noFill/>
        </p:spPr>
        <p:txBody>
          <a:bodyPr wrap="square">
            <a:spAutoFit/>
          </a:bodyPr>
          <a:lstStyle/>
          <a:p>
            <a:r>
              <a:rPr lang="en-US" sz="3600" dirty="0" err="1">
                <a:latin typeface="Lato Bold" panose="020F0502020204030203" charset="0"/>
                <a:ea typeface="Lato Bold" panose="020F0502020204030203" charset="0"/>
                <a:cs typeface="Lato Bold" panose="020F0502020204030203" charset="0"/>
              </a:rPr>
              <a:t>Các</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nhà</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bán</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lẻ</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tham</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gia</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trong</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mô</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hình</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ngày</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càng</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đa</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dạng</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tạo</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chuỗi</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cung</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ứng</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đồ</a:t>
            </a:r>
            <a:r>
              <a:rPr lang="en-US" sz="3600" dirty="0">
                <a:latin typeface="Lato Bold" panose="020F0502020204030203" charset="0"/>
                <a:ea typeface="Lato Bold" panose="020F0502020204030203" charset="0"/>
                <a:cs typeface="Lato Bold" panose="020F0502020204030203" charset="0"/>
              </a:rPr>
              <a:t> </a:t>
            </a:r>
            <a:r>
              <a:rPr lang="en-US" sz="3600" dirty="0" err="1">
                <a:latin typeface="Lato Bold" panose="020F0502020204030203" charset="0"/>
                <a:ea typeface="Lato Bold" panose="020F0502020204030203" charset="0"/>
                <a:cs typeface="Lato Bold" panose="020F0502020204030203" charset="0"/>
              </a:rPr>
              <a:t>sộ</a:t>
            </a:r>
            <a:r>
              <a:rPr lang="en-US" sz="3600" dirty="0">
                <a:latin typeface="Lato Bold" panose="020F0502020204030203" charset="0"/>
                <a:ea typeface="Lato Bold" panose="020F0502020204030203" charset="0"/>
                <a:cs typeface="Lato Bold" panose="020F0502020204030203" charset="0"/>
              </a:rPr>
              <a:t>.</a:t>
            </a:r>
          </a:p>
        </p:txBody>
      </p:sp>
    </p:spTree>
    <p:extLst>
      <p:ext uri="{BB962C8B-B14F-4D97-AF65-F5344CB8AC3E}">
        <p14:creationId xmlns:p14="http://schemas.microsoft.com/office/powerpoint/2010/main" val="4195058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5">
            <a:extLst>
              <a:ext uri="{FF2B5EF4-FFF2-40B4-BE49-F238E27FC236}">
                <a16:creationId xmlns:a16="http://schemas.microsoft.com/office/drawing/2014/main" id="{C26B0CDF-A0D7-84CC-8CB7-8CEE622BDC59}"/>
              </a:ext>
            </a:extLst>
          </p:cNvPr>
          <p:cNvSpPr txBox="1"/>
          <p:nvPr/>
        </p:nvSpPr>
        <p:spPr>
          <a:xfrm>
            <a:off x="-1066800" y="1257300"/>
            <a:ext cx="11650398" cy="939103"/>
          </a:xfrm>
          <a:prstGeom prst="rect">
            <a:avLst/>
          </a:prstGeom>
        </p:spPr>
        <p:txBody>
          <a:bodyPr wrap="square" lIns="0" tIns="0" rIns="0" bIns="0" rtlCol="0" anchor="t">
            <a:spAutoFit/>
          </a:bodyPr>
          <a:lstStyle/>
          <a:p>
            <a:pPr algn="ctr">
              <a:lnSpc>
                <a:spcPts val="7349"/>
              </a:lnSpc>
            </a:pPr>
            <a:r>
              <a:rPr lang="en-US" sz="6600" spc="349" dirty="0">
                <a:solidFill>
                  <a:srgbClr val="334D8F"/>
                </a:solidFill>
                <a:latin typeface="Poppins Heavy" panose="020B0604020202020204" charset="0"/>
                <a:ea typeface="Lato Bold" panose="020F0502020204030203" charset="0"/>
                <a:cs typeface="Poppins Heavy" panose="020B0604020202020204" charset="0"/>
              </a:rPr>
              <a:t>DIM DATE</a:t>
            </a:r>
          </a:p>
        </p:txBody>
      </p:sp>
      <p:pic>
        <p:nvPicPr>
          <p:cNvPr id="3" name="Picture 2">
            <a:extLst>
              <a:ext uri="{FF2B5EF4-FFF2-40B4-BE49-F238E27FC236}">
                <a16:creationId xmlns:a16="http://schemas.microsoft.com/office/drawing/2014/main" id="{54FF05DF-95DC-A175-03D7-1CE343B88EC4}"/>
              </a:ext>
            </a:extLst>
          </p:cNvPr>
          <p:cNvPicPr>
            <a:picLocks noChangeAspect="1"/>
          </p:cNvPicPr>
          <p:nvPr/>
        </p:nvPicPr>
        <p:blipFill>
          <a:blip r:embed="rId2"/>
          <a:stretch>
            <a:fillRect/>
          </a:stretch>
        </p:blipFill>
        <p:spPr>
          <a:xfrm>
            <a:off x="1524000" y="2499183"/>
            <a:ext cx="6143261" cy="5896213"/>
          </a:xfrm>
          <a:prstGeom prst="rect">
            <a:avLst/>
          </a:prstGeom>
        </p:spPr>
      </p:pic>
      <p:cxnSp>
        <p:nvCxnSpPr>
          <p:cNvPr id="6" name="Straight Connector 5">
            <a:extLst>
              <a:ext uri="{FF2B5EF4-FFF2-40B4-BE49-F238E27FC236}">
                <a16:creationId xmlns:a16="http://schemas.microsoft.com/office/drawing/2014/main" id="{B727748C-07DD-E5E0-0D05-8E9A1F81A6F7}"/>
              </a:ext>
            </a:extLst>
          </p:cNvPr>
          <p:cNvCxnSpPr/>
          <p:nvPr/>
        </p:nvCxnSpPr>
        <p:spPr>
          <a:xfrm>
            <a:off x="9144000" y="-114300"/>
            <a:ext cx="0" cy="10477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DA53C7A-C7FA-1A88-75A1-FB14EE94B8BE}"/>
              </a:ext>
            </a:extLst>
          </p:cNvPr>
          <p:cNvCxnSpPr/>
          <p:nvPr/>
        </p:nvCxnSpPr>
        <p:spPr>
          <a:xfrm>
            <a:off x="9220200" y="1257300"/>
            <a:ext cx="0" cy="75438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66DF9DC-E18F-B298-D8A5-2F9E75511484}"/>
              </a:ext>
            </a:extLst>
          </p:cNvPr>
          <p:cNvPicPr>
            <a:picLocks noChangeAspect="1"/>
          </p:cNvPicPr>
          <p:nvPr/>
        </p:nvPicPr>
        <p:blipFill>
          <a:blip r:embed="rId3"/>
          <a:stretch>
            <a:fillRect/>
          </a:stretch>
        </p:blipFill>
        <p:spPr>
          <a:xfrm>
            <a:off x="11887200" y="1104900"/>
            <a:ext cx="3802777" cy="6858000"/>
          </a:xfrm>
          <a:prstGeom prst="rect">
            <a:avLst/>
          </a:prstGeom>
        </p:spPr>
      </p:pic>
      <p:sp>
        <p:nvSpPr>
          <p:cNvPr id="14" name="TextBox 35">
            <a:extLst>
              <a:ext uri="{FF2B5EF4-FFF2-40B4-BE49-F238E27FC236}">
                <a16:creationId xmlns:a16="http://schemas.microsoft.com/office/drawing/2014/main" id="{4627DF70-6766-6D51-5CDE-EBC20225524D}"/>
              </a:ext>
            </a:extLst>
          </p:cNvPr>
          <p:cNvSpPr txBox="1"/>
          <p:nvPr/>
        </p:nvSpPr>
        <p:spPr>
          <a:xfrm>
            <a:off x="8077200" y="8432451"/>
            <a:ext cx="11650398" cy="939103"/>
          </a:xfrm>
          <a:prstGeom prst="rect">
            <a:avLst/>
          </a:prstGeom>
        </p:spPr>
        <p:txBody>
          <a:bodyPr wrap="square" lIns="0" tIns="0" rIns="0" bIns="0" rtlCol="0" anchor="t">
            <a:spAutoFit/>
          </a:bodyPr>
          <a:lstStyle/>
          <a:p>
            <a:pPr algn="ctr">
              <a:lnSpc>
                <a:spcPts val="7349"/>
              </a:lnSpc>
            </a:pPr>
            <a:r>
              <a:rPr lang="en-US" sz="6600" spc="349" dirty="0">
                <a:solidFill>
                  <a:srgbClr val="334D8F"/>
                </a:solidFill>
                <a:latin typeface="Poppins Heavy" panose="020B0604020202020204" charset="0"/>
                <a:ea typeface="Lato Bold" panose="020F0502020204030203" charset="0"/>
                <a:cs typeface="Poppins Heavy" panose="020B0604020202020204" charset="0"/>
              </a:rPr>
              <a:t>DIM CAMPAIGN</a:t>
            </a:r>
          </a:p>
        </p:txBody>
      </p:sp>
    </p:spTree>
    <p:extLst>
      <p:ext uri="{BB962C8B-B14F-4D97-AF65-F5344CB8AC3E}">
        <p14:creationId xmlns:p14="http://schemas.microsoft.com/office/powerpoint/2010/main" val="3649797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1650398" cy="939103"/>
          </a:xfrm>
          <a:prstGeom prst="rect">
            <a:avLst/>
          </a:prstGeom>
        </p:spPr>
        <p:txBody>
          <a:bodyPr wrap="square" lIns="0" tIns="0" rIns="0" bIns="0" rtlCol="0" anchor="t">
            <a:spAutoFit/>
          </a:bodyPr>
          <a:lstStyle/>
          <a:p>
            <a:pPr algn="ctr">
              <a:lnSpc>
                <a:spcPts val="7349"/>
              </a:lnSpc>
            </a:pPr>
            <a:r>
              <a:rPr lang="en-US" sz="6600" spc="349" dirty="0">
                <a:solidFill>
                  <a:srgbClr val="334D8F"/>
                </a:solidFill>
                <a:latin typeface="Poppins Heavy" panose="020B0604020202020204" charset="0"/>
                <a:ea typeface="Lato Bold" panose="020F0502020204030203" charset="0"/>
                <a:cs typeface="Poppins Heavy" panose="020B0604020202020204" charset="0"/>
              </a:rPr>
              <a:t>DATA MODEL LOGIC</a:t>
            </a:r>
          </a:p>
        </p:txBody>
      </p:sp>
      <p:pic>
        <p:nvPicPr>
          <p:cNvPr id="1026" name="Picture 2">
            <a:extLst>
              <a:ext uri="{FF2B5EF4-FFF2-40B4-BE49-F238E27FC236}">
                <a16:creationId xmlns:a16="http://schemas.microsoft.com/office/drawing/2014/main" id="{1BEA8DE1-0C74-4230-0672-99C02D97A4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7" y="3238500"/>
            <a:ext cx="18326409" cy="41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904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II.4. Data Model</a:t>
            </a:r>
          </a:p>
        </p:txBody>
      </p:sp>
      <p:sp>
        <p:nvSpPr>
          <p:cNvPr id="5" name="TextBox 4">
            <a:extLst>
              <a:ext uri="{FF2B5EF4-FFF2-40B4-BE49-F238E27FC236}">
                <a16:creationId xmlns:a16="http://schemas.microsoft.com/office/drawing/2014/main" id="{998813C8-EEED-6BD4-585D-99689F8D0668}"/>
              </a:ext>
            </a:extLst>
          </p:cNvPr>
          <p:cNvSpPr txBox="1"/>
          <p:nvPr/>
        </p:nvSpPr>
        <p:spPr>
          <a:xfrm>
            <a:off x="12268200" y="2628900"/>
            <a:ext cx="1081450" cy="369332"/>
          </a:xfrm>
          <a:prstGeom prst="rect">
            <a:avLst/>
          </a:prstGeom>
          <a:noFill/>
        </p:spPr>
        <p:txBody>
          <a:bodyPr wrap="none" rtlCol="0">
            <a:spAutoFit/>
          </a:bodyPr>
          <a:lstStyle/>
          <a:p>
            <a:r>
              <a:rPr lang="en-US" dirty="0">
                <a:solidFill>
                  <a:srgbClr val="FFFFFF"/>
                </a:solidFill>
              </a:rPr>
              <a:t>ERD OLTP</a:t>
            </a:r>
          </a:p>
        </p:txBody>
      </p:sp>
      <p:sp>
        <p:nvSpPr>
          <p:cNvPr id="6" name="TextBox 5">
            <a:extLst>
              <a:ext uri="{FF2B5EF4-FFF2-40B4-BE49-F238E27FC236}">
                <a16:creationId xmlns:a16="http://schemas.microsoft.com/office/drawing/2014/main" id="{D76DB188-0C97-1583-AB59-2C8EBD1A0914}"/>
              </a:ext>
            </a:extLst>
          </p:cNvPr>
          <p:cNvSpPr txBox="1"/>
          <p:nvPr/>
        </p:nvSpPr>
        <p:spPr>
          <a:xfrm>
            <a:off x="3352679" y="1602853"/>
            <a:ext cx="4123245" cy="1107996"/>
          </a:xfrm>
          <a:prstGeom prst="rect">
            <a:avLst/>
          </a:prstGeom>
          <a:noFill/>
        </p:spPr>
        <p:txBody>
          <a:bodyPr wrap="none" rtlCol="0">
            <a:spAutoFit/>
          </a:bodyPr>
          <a:lstStyle/>
          <a:p>
            <a:r>
              <a:rPr lang="en-US" sz="6600" dirty="0">
                <a:solidFill>
                  <a:srgbClr val="2B4A9D"/>
                </a:solidFill>
                <a:latin typeface="Poppins Ultra-Bold" panose="020B0604020202020204" charset="0"/>
                <a:cs typeface="Poppins Ultra-Bold" panose="020B0604020202020204" charset="0"/>
              </a:rPr>
              <a:t>ERD OLTP</a:t>
            </a:r>
          </a:p>
        </p:txBody>
      </p:sp>
      <p:pic>
        <p:nvPicPr>
          <p:cNvPr id="2" name="Picture 6">
            <a:extLst>
              <a:ext uri="{FF2B5EF4-FFF2-40B4-BE49-F238E27FC236}">
                <a16:creationId xmlns:a16="http://schemas.microsoft.com/office/drawing/2014/main" id="{A67F03DC-122A-C827-67F3-89BCB7D045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947" y="1920542"/>
            <a:ext cx="14782800" cy="820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274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7441598" cy="822276"/>
          </a:xfrm>
          <a:prstGeom prst="rect">
            <a:avLst/>
          </a:prstGeom>
        </p:spPr>
        <p:txBody>
          <a:bodyPr wrap="square" lIns="0" tIns="0" rIns="0" bIns="0" rtlCol="0" anchor="t">
            <a:spAutoFit/>
          </a:bodyPr>
          <a:lstStyle/>
          <a:p>
            <a:pPr algn="ctr">
              <a:lnSpc>
                <a:spcPts val="7349"/>
              </a:lnSpc>
            </a:pPr>
            <a:r>
              <a:rPr lang="en-US" sz="4400" spc="349" dirty="0">
                <a:solidFill>
                  <a:srgbClr val="2B4A9D"/>
                </a:solidFill>
                <a:latin typeface="Lato Bold" panose="020F0502020204030203" charset="0"/>
                <a:ea typeface="Lato Bold" panose="020F0502020204030203" charset="0"/>
                <a:cs typeface="Lato Bold" panose="020F0502020204030203" charset="0"/>
              </a:rPr>
              <a:t>ĐỔ DỮ LIỆU TỪ MÔ HÌNH OLTP THÀNH MÔ HÌNH OLAP</a:t>
            </a:r>
          </a:p>
        </p:txBody>
      </p:sp>
      <p:sp>
        <p:nvSpPr>
          <p:cNvPr id="5" name="TextBox 4">
            <a:extLst>
              <a:ext uri="{FF2B5EF4-FFF2-40B4-BE49-F238E27FC236}">
                <a16:creationId xmlns:a16="http://schemas.microsoft.com/office/drawing/2014/main" id="{998813C8-EEED-6BD4-585D-99689F8D0668}"/>
              </a:ext>
            </a:extLst>
          </p:cNvPr>
          <p:cNvSpPr txBox="1"/>
          <p:nvPr/>
        </p:nvSpPr>
        <p:spPr>
          <a:xfrm>
            <a:off x="12268200" y="2628900"/>
            <a:ext cx="1081450" cy="369332"/>
          </a:xfrm>
          <a:prstGeom prst="rect">
            <a:avLst/>
          </a:prstGeom>
          <a:noFill/>
        </p:spPr>
        <p:txBody>
          <a:bodyPr wrap="none" rtlCol="0">
            <a:spAutoFit/>
          </a:bodyPr>
          <a:lstStyle/>
          <a:p>
            <a:r>
              <a:rPr lang="en-US" dirty="0">
                <a:solidFill>
                  <a:srgbClr val="FFFFFF"/>
                </a:solidFill>
              </a:rPr>
              <a:t>ERD OLTP</a:t>
            </a:r>
          </a:p>
        </p:txBody>
      </p:sp>
      <p:sp>
        <p:nvSpPr>
          <p:cNvPr id="15" name="Freeform 4">
            <a:extLst>
              <a:ext uri="{FF2B5EF4-FFF2-40B4-BE49-F238E27FC236}">
                <a16:creationId xmlns:a16="http://schemas.microsoft.com/office/drawing/2014/main" id="{1B90FA73-F5E3-FBDE-6C91-4D1BD4275085}"/>
              </a:ext>
            </a:extLst>
          </p:cNvPr>
          <p:cNvSpPr/>
          <p:nvPr/>
        </p:nvSpPr>
        <p:spPr>
          <a:xfrm>
            <a:off x="1165149" y="2844146"/>
            <a:ext cx="16283042" cy="1156354"/>
          </a:xfrm>
          <a:custGeom>
            <a:avLst/>
            <a:gdLst/>
            <a:ahLst/>
            <a:cxnLst/>
            <a:rect l="l" t="t" r="r" b="b"/>
            <a:pathLst>
              <a:path w="16283042" h="1156354">
                <a:moveTo>
                  <a:pt x="0" y="0"/>
                </a:moveTo>
                <a:lnTo>
                  <a:pt x="16283042" y="0"/>
                </a:lnTo>
                <a:lnTo>
                  <a:pt x="16283042" y="1156354"/>
                </a:lnTo>
                <a:lnTo>
                  <a:pt x="0" y="1156354"/>
                </a:lnTo>
                <a:lnTo>
                  <a:pt x="0" y="0"/>
                </a:lnTo>
                <a:close/>
              </a:path>
            </a:pathLst>
          </a:custGeom>
          <a:blipFill>
            <a:blip r:embed="rId2"/>
            <a:stretch>
              <a:fillRect t="-2445" b="-66"/>
            </a:stretch>
          </a:blipFill>
        </p:spPr>
      </p:sp>
      <p:sp>
        <p:nvSpPr>
          <p:cNvPr id="16" name="Freeform 7">
            <a:extLst>
              <a:ext uri="{FF2B5EF4-FFF2-40B4-BE49-F238E27FC236}">
                <a16:creationId xmlns:a16="http://schemas.microsoft.com/office/drawing/2014/main" id="{13B9A4BE-B967-16E7-007B-3FC8F2BE370E}"/>
              </a:ext>
            </a:extLst>
          </p:cNvPr>
          <p:cNvSpPr/>
          <p:nvPr/>
        </p:nvSpPr>
        <p:spPr>
          <a:xfrm>
            <a:off x="1165149" y="5003799"/>
            <a:ext cx="16819300" cy="4537050"/>
          </a:xfrm>
          <a:custGeom>
            <a:avLst/>
            <a:gdLst/>
            <a:ahLst/>
            <a:cxnLst/>
            <a:rect l="l" t="t" r="r" b="b"/>
            <a:pathLst>
              <a:path w="16819300" h="4537050">
                <a:moveTo>
                  <a:pt x="0" y="0"/>
                </a:moveTo>
                <a:lnTo>
                  <a:pt x="16819299" y="0"/>
                </a:lnTo>
                <a:lnTo>
                  <a:pt x="16819299" y="4537050"/>
                </a:lnTo>
                <a:lnTo>
                  <a:pt x="0" y="4537050"/>
                </a:lnTo>
                <a:lnTo>
                  <a:pt x="0" y="0"/>
                </a:lnTo>
                <a:close/>
              </a:path>
            </a:pathLst>
          </a:custGeom>
          <a:blipFill>
            <a:blip r:embed="rId3"/>
            <a:stretch>
              <a:fillRect/>
            </a:stretch>
          </a:blipFill>
        </p:spPr>
      </p:sp>
      <p:sp>
        <p:nvSpPr>
          <p:cNvPr id="17" name="TextBox 12">
            <a:extLst>
              <a:ext uri="{FF2B5EF4-FFF2-40B4-BE49-F238E27FC236}">
                <a16:creationId xmlns:a16="http://schemas.microsoft.com/office/drawing/2014/main" id="{9F7602EE-B0F7-C295-7EF3-19B53457B1C5}"/>
              </a:ext>
            </a:extLst>
          </p:cNvPr>
          <p:cNvSpPr txBox="1"/>
          <p:nvPr/>
        </p:nvSpPr>
        <p:spPr>
          <a:xfrm>
            <a:off x="1165149" y="2004604"/>
            <a:ext cx="4549851" cy="451534"/>
          </a:xfrm>
          <a:prstGeom prst="rect">
            <a:avLst/>
          </a:prstGeom>
        </p:spPr>
        <p:txBody>
          <a:bodyPr wrap="square" lIns="0" tIns="0" rIns="0" bIns="0" rtlCol="0" anchor="t">
            <a:spAutoFit/>
          </a:bodyPr>
          <a:lstStyle/>
          <a:p>
            <a:pPr>
              <a:lnSpc>
                <a:spcPts val="3500"/>
              </a:lnSpc>
            </a:pPr>
            <a:r>
              <a:rPr lang="en-US" sz="3200" b="1" dirty="0" err="1">
                <a:solidFill>
                  <a:srgbClr val="2B4A9D"/>
                </a:solidFill>
                <a:latin typeface="Poppins Heavy" panose="020B0604020202020204" charset="0"/>
                <a:cs typeface="Poppins Heavy" panose="020B0604020202020204" charset="0"/>
              </a:rPr>
              <a:t>dim_household</a:t>
            </a:r>
            <a:r>
              <a:rPr lang="en-US" sz="3200" b="1" dirty="0">
                <a:solidFill>
                  <a:srgbClr val="2B4A9D"/>
                </a:solidFill>
                <a:latin typeface="Poppins Heavy" panose="020B0604020202020204" charset="0"/>
                <a:cs typeface="Poppins Heavy" panose="020B0604020202020204" charset="0"/>
              </a:rPr>
              <a:t>   </a:t>
            </a:r>
          </a:p>
        </p:txBody>
      </p:sp>
      <p:sp>
        <p:nvSpPr>
          <p:cNvPr id="18" name="TextBox 13">
            <a:extLst>
              <a:ext uri="{FF2B5EF4-FFF2-40B4-BE49-F238E27FC236}">
                <a16:creationId xmlns:a16="http://schemas.microsoft.com/office/drawing/2014/main" id="{259A933C-3D50-08A5-4AF1-1592EED7A585}"/>
              </a:ext>
            </a:extLst>
          </p:cNvPr>
          <p:cNvSpPr txBox="1"/>
          <p:nvPr/>
        </p:nvSpPr>
        <p:spPr>
          <a:xfrm>
            <a:off x="1165149" y="4305300"/>
            <a:ext cx="2340051" cy="451534"/>
          </a:xfrm>
          <a:prstGeom prst="rect">
            <a:avLst/>
          </a:prstGeom>
        </p:spPr>
        <p:txBody>
          <a:bodyPr wrap="square" lIns="0" tIns="0" rIns="0" bIns="0" rtlCol="0" anchor="t">
            <a:spAutoFit/>
          </a:bodyPr>
          <a:lstStyle/>
          <a:p>
            <a:pPr>
              <a:lnSpc>
                <a:spcPts val="3500"/>
              </a:lnSpc>
            </a:pPr>
            <a:r>
              <a:rPr lang="en-US" sz="3200" b="1" dirty="0" err="1">
                <a:solidFill>
                  <a:srgbClr val="2B4A9D"/>
                </a:solidFill>
                <a:latin typeface="Poppins Heavy" panose="020B0604020202020204" charset="0"/>
                <a:cs typeface="Poppins Heavy" panose="020B0604020202020204" charset="0"/>
              </a:rPr>
              <a:t>dim_date</a:t>
            </a:r>
            <a:r>
              <a:rPr lang="en-US" sz="3200" b="1" dirty="0">
                <a:solidFill>
                  <a:srgbClr val="2B4A9D"/>
                </a:solidFill>
                <a:latin typeface="Poppins Heavy" panose="020B0604020202020204" charset="0"/>
                <a:cs typeface="Poppins Heavy" panose="020B0604020202020204" charset="0"/>
              </a:rPr>
              <a:t>   </a:t>
            </a:r>
          </a:p>
        </p:txBody>
      </p:sp>
    </p:spTree>
    <p:extLst>
      <p:ext uri="{BB962C8B-B14F-4D97-AF65-F5344CB8AC3E}">
        <p14:creationId xmlns:p14="http://schemas.microsoft.com/office/powerpoint/2010/main" val="4206618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7441598" cy="822276"/>
          </a:xfrm>
          <a:prstGeom prst="rect">
            <a:avLst/>
          </a:prstGeom>
        </p:spPr>
        <p:txBody>
          <a:bodyPr wrap="square" lIns="0" tIns="0" rIns="0" bIns="0" rtlCol="0" anchor="t">
            <a:spAutoFit/>
          </a:bodyPr>
          <a:lstStyle/>
          <a:p>
            <a:pPr algn="ctr">
              <a:lnSpc>
                <a:spcPts val="7349"/>
              </a:lnSpc>
            </a:pPr>
            <a:r>
              <a:rPr lang="en-US" sz="4400" spc="349" dirty="0">
                <a:solidFill>
                  <a:srgbClr val="2B4A9D"/>
                </a:solidFill>
                <a:latin typeface="Lato Bold" panose="020F0502020204030203" charset="0"/>
                <a:ea typeface="Lato Bold" panose="020F0502020204030203" charset="0"/>
                <a:cs typeface="Lato Bold" panose="020F0502020204030203" charset="0"/>
              </a:rPr>
              <a:t>ĐỔ DỮ LIỆU TỪ MÔ HÌNH OLTP THÀNH MÔ HÌNH OLAP</a:t>
            </a:r>
          </a:p>
        </p:txBody>
      </p:sp>
      <p:sp>
        <p:nvSpPr>
          <p:cNvPr id="5" name="TextBox 4">
            <a:extLst>
              <a:ext uri="{FF2B5EF4-FFF2-40B4-BE49-F238E27FC236}">
                <a16:creationId xmlns:a16="http://schemas.microsoft.com/office/drawing/2014/main" id="{998813C8-EEED-6BD4-585D-99689F8D0668}"/>
              </a:ext>
            </a:extLst>
          </p:cNvPr>
          <p:cNvSpPr txBox="1"/>
          <p:nvPr/>
        </p:nvSpPr>
        <p:spPr>
          <a:xfrm>
            <a:off x="12268200" y="2628900"/>
            <a:ext cx="1081450" cy="369332"/>
          </a:xfrm>
          <a:prstGeom prst="rect">
            <a:avLst/>
          </a:prstGeom>
          <a:noFill/>
        </p:spPr>
        <p:txBody>
          <a:bodyPr wrap="none" rtlCol="0">
            <a:spAutoFit/>
          </a:bodyPr>
          <a:lstStyle/>
          <a:p>
            <a:r>
              <a:rPr lang="en-US" dirty="0">
                <a:solidFill>
                  <a:srgbClr val="FFFFFF"/>
                </a:solidFill>
              </a:rPr>
              <a:t>ERD OLTP</a:t>
            </a:r>
          </a:p>
        </p:txBody>
      </p:sp>
      <p:sp>
        <p:nvSpPr>
          <p:cNvPr id="2" name="Freeform 6">
            <a:extLst>
              <a:ext uri="{FF2B5EF4-FFF2-40B4-BE49-F238E27FC236}">
                <a16:creationId xmlns:a16="http://schemas.microsoft.com/office/drawing/2014/main" id="{0018D039-76EF-898B-8D87-F8B6FD0B616E}"/>
              </a:ext>
            </a:extLst>
          </p:cNvPr>
          <p:cNvSpPr/>
          <p:nvPr/>
        </p:nvSpPr>
        <p:spPr>
          <a:xfrm>
            <a:off x="1371600" y="3083757"/>
            <a:ext cx="16354127" cy="1268066"/>
          </a:xfrm>
          <a:custGeom>
            <a:avLst/>
            <a:gdLst/>
            <a:ahLst/>
            <a:cxnLst/>
            <a:rect l="l" t="t" r="r" b="b"/>
            <a:pathLst>
              <a:path w="16354127" h="1268066">
                <a:moveTo>
                  <a:pt x="0" y="0"/>
                </a:moveTo>
                <a:lnTo>
                  <a:pt x="16354127" y="0"/>
                </a:lnTo>
                <a:lnTo>
                  <a:pt x="16354127" y="1268066"/>
                </a:lnTo>
                <a:lnTo>
                  <a:pt x="0" y="1268066"/>
                </a:lnTo>
                <a:lnTo>
                  <a:pt x="0" y="0"/>
                </a:lnTo>
                <a:close/>
              </a:path>
            </a:pathLst>
          </a:custGeom>
          <a:blipFill>
            <a:blip r:embed="rId2"/>
            <a:stretch>
              <a:fillRect/>
            </a:stretch>
          </a:blipFill>
        </p:spPr>
      </p:sp>
      <p:sp>
        <p:nvSpPr>
          <p:cNvPr id="6" name="Freeform 9">
            <a:extLst>
              <a:ext uri="{FF2B5EF4-FFF2-40B4-BE49-F238E27FC236}">
                <a16:creationId xmlns:a16="http://schemas.microsoft.com/office/drawing/2014/main" id="{97A4168A-56D2-F80F-E30F-CAA6BD7AAC32}"/>
              </a:ext>
            </a:extLst>
          </p:cNvPr>
          <p:cNvSpPr/>
          <p:nvPr/>
        </p:nvSpPr>
        <p:spPr>
          <a:xfrm>
            <a:off x="1371600" y="5906536"/>
            <a:ext cx="17354701" cy="1370564"/>
          </a:xfrm>
          <a:custGeom>
            <a:avLst/>
            <a:gdLst/>
            <a:ahLst/>
            <a:cxnLst/>
            <a:rect l="l" t="t" r="r" b="b"/>
            <a:pathLst>
              <a:path w="17354701" h="1370564">
                <a:moveTo>
                  <a:pt x="0" y="0"/>
                </a:moveTo>
                <a:lnTo>
                  <a:pt x="17354701" y="0"/>
                </a:lnTo>
                <a:lnTo>
                  <a:pt x="17354701" y="1370564"/>
                </a:lnTo>
                <a:lnTo>
                  <a:pt x="0" y="1370564"/>
                </a:lnTo>
                <a:lnTo>
                  <a:pt x="0" y="0"/>
                </a:lnTo>
                <a:close/>
              </a:path>
            </a:pathLst>
          </a:custGeom>
          <a:blipFill>
            <a:blip r:embed="rId3"/>
            <a:stretch>
              <a:fillRect l="-3478" r="-3478"/>
            </a:stretch>
          </a:blipFill>
        </p:spPr>
      </p:sp>
      <p:sp>
        <p:nvSpPr>
          <p:cNvPr id="7" name="TextBox 12">
            <a:extLst>
              <a:ext uri="{FF2B5EF4-FFF2-40B4-BE49-F238E27FC236}">
                <a16:creationId xmlns:a16="http://schemas.microsoft.com/office/drawing/2014/main" id="{690C278B-66C4-816A-12B8-5778EECCB7CE}"/>
              </a:ext>
            </a:extLst>
          </p:cNvPr>
          <p:cNvSpPr txBox="1"/>
          <p:nvPr/>
        </p:nvSpPr>
        <p:spPr>
          <a:xfrm>
            <a:off x="1371600" y="2206626"/>
            <a:ext cx="3657600" cy="451534"/>
          </a:xfrm>
          <a:prstGeom prst="rect">
            <a:avLst/>
          </a:prstGeom>
        </p:spPr>
        <p:txBody>
          <a:bodyPr wrap="square" lIns="0" tIns="0" rIns="0" bIns="0" rtlCol="0" anchor="t">
            <a:spAutoFit/>
          </a:bodyPr>
          <a:lstStyle/>
          <a:p>
            <a:pPr>
              <a:lnSpc>
                <a:spcPts val="3500"/>
              </a:lnSpc>
            </a:pPr>
            <a:r>
              <a:rPr lang="en-US" sz="3200" dirty="0" err="1">
                <a:solidFill>
                  <a:srgbClr val="2B4A9D"/>
                </a:solidFill>
                <a:latin typeface="Poppins Heavy" panose="020B0604020202020204" charset="0"/>
                <a:cs typeface="Poppins Heavy" panose="020B0604020202020204" charset="0"/>
              </a:rPr>
              <a:t>dim_product</a:t>
            </a:r>
            <a:r>
              <a:rPr lang="en-US" sz="3200" dirty="0">
                <a:solidFill>
                  <a:srgbClr val="2B4A9D"/>
                </a:solidFill>
                <a:latin typeface="Poppins Heavy" panose="020B0604020202020204" charset="0"/>
                <a:cs typeface="Poppins Heavy" panose="020B0604020202020204" charset="0"/>
              </a:rPr>
              <a:t>  </a:t>
            </a:r>
          </a:p>
        </p:txBody>
      </p:sp>
      <p:sp>
        <p:nvSpPr>
          <p:cNvPr id="8" name="TextBox 13">
            <a:extLst>
              <a:ext uri="{FF2B5EF4-FFF2-40B4-BE49-F238E27FC236}">
                <a16:creationId xmlns:a16="http://schemas.microsoft.com/office/drawing/2014/main" id="{2B1E4817-C2DD-3004-E9B1-5138FA31715D}"/>
              </a:ext>
            </a:extLst>
          </p:cNvPr>
          <p:cNvSpPr txBox="1"/>
          <p:nvPr/>
        </p:nvSpPr>
        <p:spPr>
          <a:xfrm>
            <a:off x="1371599" y="4989998"/>
            <a:ext cx="4255073" cy="451534"/>
          </a:xfrm>
          <a:prstGeom prst="rect">
            <a:avLst/>
          </a:prstGeom>
        </p:spPr>
        <p:txBody>
          <a:bodyPr wrap="square" lIns="0" tIns="0" rIns="0" bIns="0" rtlCol="0" anchor="t">
            <a:spAutoFit/>
          </a:bodyPr>
          <a:lstStyle/>
          <a:p>
            <a:pPr>
              <a:lnSpc>
                <a:spcPts val="3500"/>
              </a:lnSpc>
            </a:pPr>
            <a:r>
              <a:rPr lang="en-US" sz="3200" dirty="0" err="1">
                <a:solidFill>
                  <a:srgbClr val="2B4A9D"/>
                </a:solidFill>
                <a:latin typeface="Poppins Heavy" panose="020B0604020202020204" charset="0"/>
                <a:cs typeface="Poppins Heavy" panose="020B0604020202020204" charset="0"/>
              </a:rPr>
              <a:t>dim_campaign</a:t>
            </a:r>
            <a:r>
              <a:rPr lang="en-US" sz="3200" dirty="0">
                <a:solidFill>
                  <a:srgbClr val="2B4A9D"/>
                </a:solidFill>
                <a:latin typeface="Poppins Heavy" panose="020B0604020202020204" charset="0"/>
                <a:cs typeface="Poppins Heavy" panose="020B0604020202020204" charset="0"/>
              </a:rPr>
              <a:t>   </a:t>
            </a:r>
          </a:p>
        </p:txBody>
      </p:sp>
    </p:spTree>
    <p:extLst>
      <p:ext uri="{BB962C8B-B14F-4D97-AF65-F5344CB8AC3E}">
        <p14:creationId xmlns:p14="http://schemas.microsoft.com/office/powerpoint/2010/main" val="3078322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7441598" cy="822276"/>
          </a:xfrm>
          <a:prstGeom prst="rect">
            <a:avLst/>
          </a:prstGeom>
        </p:spPr>
        <p:txBody>
          <a:bodyPr wrap="square" lIns="0" tIns="0" rIns="0" bIns="0" rtlCol="0" anchor="t">
            <a:spAutoFit/>
          </a:bodyPr>
          <a:lstStyle/>
          <a:p>
            <a:pPr algn="ctr">
              <a:lnSpc>
                <a:spcPts val="7349"/>
              </a:lnSpc>
            </a:pPr>
            <a:r>
              <a:rPr lang="en-US" sz="4400" spc="349" dirty="0">
                <a:solidFill>
                  <a:srgbClr val="2B4A9D"/>
                </a:solidFill>
                <a:latin typeface="Lato Bold" panose="020F0502020204030203" charset="0"/>
                <a:ea typeface="Lato Bold" panose="020F0502020204030203" charset="0"/>
                <a:cs typeface="Lato Bold" panose="020F0502020204030203" charset="0"/>
              </a:rPr>
              <a:t>ĐỔ DỮ LIỆU TỪ MÔ HÌNH OLTP THÀNH MÔ HÌNH OLAP</a:t>
            </a:r>
          </a:p>
        </p:txBody>
      </p:sp>
      <p:sp>
        <p:nvSpPr>
          <p:cNvPr id="5" name="TextBox 4">
            <a:extLst>
              <a:ext uri="{FF2B5EF4-FFF2-40B4-BE49-F238E27FC236}">
                <a16:creationId xmlns:a16="http://schemas.microsoft.com/office/drawing/2014/main" id="{998813C8-EEED-6BD4-585D-99689F8D0668}"/>
              </a:ext>
            </a:extLst>
          </p:cNvPr>
          <p:cNvSpPr txBox="1"/>
          <p:nvPr/>
        </p:nvSpPr>
        <p:spPr>
          <a:xfrm>
            <a:off x="12268200" y="2628900"/>
            <a:ext cx="1081450" cy="369332"/>
          </a:xfrm>
          <a:prstGeom prst="rect">
            <a:avLst/>
          </a:prstGeom>
          <a:noFill/>
        </p:spPr>
        <p:txBody>
          <a:bodyPr wrap="none" rtlCol="0">
            <a:spAutoFit/>
          </a:bodyPr>
          <a:lstStyle/>
          <a:p>
            <a:r>
              <a:rPr lang="en-US" dirty="0">
                <a:solidFill>
                  <a:srgbClr val="FFFFFF"/>
                </a:solidFill>
              </a:rPr>
              <a:t>ERD OLTP</a:t>
            </a:r>
          </a:p>
        </p:txBody>
      </p:sp>
      <p:sp>
        <p:nvSpPr>
          <p:cNvPr id="2" name="Freeform 6">
            <a:extLst>
              <a:ext uri="{FF2B5EF4-FFF2-40B4-BE49-F238E27FC236}">
                <a16:creationId xmlns:a16="http://schemas.microsoft.com/office/drawing/2014/main" id="{371BC3E7-BB69-D297-DBE7-00EE3574E531}"/>
              </a:ext>
            </a:extLst>
          </p:cNvPr>
          <p:cNvSpPr/>
          <p:nvPr/>
        </p:nvSpPr>
        <p:spPr>
          <a:xfrm>
            <a:off x="787125" y="2755169"/>
            <a:ext cx="17018425" cy="2856713"/>
          </a:xfrm>
          <a:custGeom>
            <a:avLst/>
            <a:gdLst/>
            <a:ahLst/>
            <a:cxnLst/>
            <a:rect l="l" t="t" r="r" b="b"/>
            <a:pathLst>
              <a:path w="17018425" h="2856713">
                <a:moveTo>
                  <a:pt x="0" y="0"/>
                </a:moveTo>
                <a:lnTo>
                  <a:pt x="17018425" y="0"/>
                </a:lnTo>
                <a:lnTo>
                  <a:pt x="17018425" y="2856712"/>
                </a:lnTo>
                <a:lnTo>
                  <a:pt x="0" y="2856712"/>
                </a:lnTo>
                <a:lnTo>
                  <a:pt x="0" y="0"/>
                </a:lnTo>
                <a:close/>
              </a:path>
            </a:pathLst>
          </a:custGeom>
          <a:blipFill>
            <a:blip r:embed="rId2"/>
            <a:stretch>
              <a:fillRect/>
            </a:stretch>
          </a:blipFill>
        </p:spPr>
      </p:sp>
      <p:sp>
        <p:nvSpPr>
          <p:cNvPr id="6" name="Freeform 9">
            <a:extLst>
              <a:ext uri="{FF2B5EF4-FFF2-40B4-BE49-F238E27FC236}">
                <a16:creationId xmlns:a16="http://schemas.microsoft.com/office/drawing/2014/main" id="{C48486C0-0999-4706-EA32-1DEA97953648}"/>
              </a:ext>
            </a:extLst>
          </p:cNvPr>
          <p:cNvSpPr/>
          <p:nvPr/>
        </p:nvSpPr>
        <p:spPr>
          <a:xfrm>
            <a:off x="787125" y="6958081"/>
            <a:ext cx="17498377" cy="1995419"/>
          </a:xfrm>
          <a:custGeom>
            <a:avLst/>
            <a:gdLst/>
            <a:ahLst/>
            <a:cxnLst/>
            <a:rect l="l" t="t" r="r" b="b"/>
            <a:pathLst>
              <a:path w="17498377" h="1995419">
                <a:moveTo>
                  <a:pt x="0" y="0"/>
                </a:moveTo>
                <a:lnTo>
                  <a:pt x="17498377" y="0"/>
                </a:lnTo>
                <a:lnTo>
                  <a:pt x="17498377" y="1995419"/>
                </a:lnTo>
                <a:lnTo>
                  <a:pt x="0" y="1995419"/>
                </a:lnTo>
                <a:lnTo>
                  <a:pt x="0" y="0"/>
                </a:lnTo>
                <a:close/>
              </a:path>
            </a:pathLst>
          </a:custGeom>
          <a:blipFill>
            <a:blip r:embed="rId3"/>
            <a:stretch>
              <a:fillRect r="-83" b="-4566"/>
            </a:stretch>
          </a:blipFill>
        </p:spPr>
      </p:sp>
      <p:sp>
        <p:nvSpPr>
          <p:cNvPr id="7" name="TextBox 12">
            <a:extLst>
              <a:ext uri="{FF2B5EF4-FFF2-40B4-BE49-F238E27FC236}">
                <a16:creationId xmlns:a16="http://schemas.microsoft.com/office/drawing/2014/main" id="{8657C043-29D3-3DFF-1F42-436A06761D68}"/>
              </a:ext>
            </a:extLst>
          </p:cNvPr>
          <p:cNvSpPr txBox="1"/>
          <p:nvPr/>
        </p:nvSpPr>
        <p:spPr>
          <a:xfrm>
            <a:off x="787124" y="1949898"/>
            <a:ext cx="4089675" cy="451534"/>
          </a:xfrm>
          <a:prstGeom prst="rect">
            <a:avLst/>
          </a:prstGeom>
        </p:spPr>
        <p:txBody>
          <a:bodyPr wrap="square" lIns="0" tIns="0" rIns="0" bIns="0" rtlCol="0" anchor="t">
            <a:spAutoFit/>
          </a:bodyPr>
          <a:lstStyle/>
          <a:p>
            <a:pPr>
              <a:lnSpc>
                <a:spcPts val="3500"/>
              </a:lnSpc>
            </a:pPr>
            <a:r>
              <a:rPr lang="en-US" sz="3200" dirty="0" err="1">
                <a:solidFill>
                  <a:srgbClr val="2B4A9D"/>
                </a:solidFill>
                <a:latin typeface="Poppins Heavy" panose="020B0604020202020204" charset="0"/>
                <a:ea typeface="Noto Serif Display" panose="020B0604020202020204"/>
                <a:cs typeface="Poppins Heavy" panose="020B0604020202020204" charset="0"/>
              </a:rPr>
              <a:t>fact_sales_value</a:t>
            </a:r>
            <a:r>
              <a:rPr lang="en-US" sz="3200" dirty="0">
                <a:solidFill>
                  <a:srgbClr val="2B4A9D"/>
                </a:solidFill>
                <a:latin typeface="Poppins Heavy" panose="020B0604020202020204" charset="0"/>
                <a:ea typeface="Noto Serif Display" panose="020B0604020202020204"/>
                <a:cs typeface="Poppins Heavy" panose="020B0604020202020204" charset="0"/>
              </a:rPr>
              <a:t>  </a:t>
            </a:r>
          </a:p>
        </p:txBody>
      </p:sp>
      <p:sp>
        <p:nvSpPr>
          <p:cNvPr id="8" name="TextBox 13">
            <a:extLst>
              <a:ext uri="{FF2B5EF4-FFF2-40B4-BE49-F238E27FC236}">
                <a16:creationId xmlns:a16="http://schemas.microsoft.com/office/drawing/2014/main" id="{E43B8AAB-4071-1900-9FBC-EF3450E65744}"/>
              </a:ext>
            </a:extLst>
          </p:cNvPr>
          <p:cNvSpPr txBox="1"/>
          <p:nvPr/>
        </p:nvSpPr>
        <p:spPr>
          <a:xfrm>
            <a:off x="787125" y="6135756"/>
            <a:ext cx="4089674" cy="451534"/>
          </a:xfrm>
          <a:prstGeom prst="rect">
            <a:avLst/>
          </a:prstGeom>
        </p:spPr>
        <p:txBody>
          <a:bodyPr wrap="square" lIns="0" tIns="0" rIns="0" bIns="0" rtlCol="0" anchor="t">
            <a:spAutoFit/>
          </a:bodyPr>
          <a:lstStyle/>
          <a:p>
            <a:pPr>
              <a:lnSpc>
                <a:spcPts val="3500"/>
              </a:lnSpc>
            </a:pPr>
            <a:r>
              <a:rPr lang="en-US" sz="3200" dirty="0" err="1">
                <a:solidFill>
                  <a:srgbClr val="2B4A9D"/>
                </a:solidFill>
                <a:latin typeface="Poppins Heavy" panose="020B0604020202020204" charset="0"/>
                <a:cs typeface="Poppins Heavy" panose="020B0604020202020204" charset="0"/>
              </a:rPr>
              <a:t>fact_quantity</a:t>
            </a:r>
            <a:r>
              <a:rPr lang="en-US" sz="3200" dirty="0">
                <a:solidFill>
                  <a:srgbClr val="2B4A9D"/>
                </a:solidFill>
                <a:latin typeface="Poppins Heavy" panose="020B0604020202020204" charset="0"/>
                <a:cs typeface="Poppins Heavy" panose="020B0604020202020204" charset="0"/>
              </a:rPr>
              <a:t>   </a:t>
            </a:r>
          </a:p>
        </p:txBody>
      </p:sp>
    </p:spTree>
    <p:extLst>
      <p:ext uri="{BB962C8B-B14F-4D97-AF65-F5344CB8AC3E}">
        <p14:creationId xmlns:p14="http://schemas.microsoft.com/office/powerpoint/2010/main" val="4143540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II.4. Data Model</a:t>
            </a:r>
          </a:p>
        </p:txBody>
      </p:sp>
      <p:sp>
        <p:nvSpPr>
          <p:cNvPr id="5" name="TextBox 4">
            <a:extLst>
              <a:ext uri="{FF2B5EF4-FFF2-40B4-BE49-F238E27FC236}">
                <a16:creationId xmlns:a16="http://schemas.microsoft.com/office/drawing/2014/main" id="{998813C8-EEED-6BD4-585D-99689F8D0668}"/>
              </a:ext>
            </a:extLst>
          </p:cNvPr>
          <p:cNvSpPr txBox="1"/>
          <p:nvPr/>
        </p:nvSpPr>
        <p:spPr>
          <a:xfrm>
            <a:off x="12268200" y="2628900"/>
            <a:ext cx="1081450" cy="369332"/>
          </a:xfrm>
          <a:prstGeom prst="rect">
            <a:avLst/>
          </a:prstGeom>
          <a:noFill/>
        </p:spPr>
        <p:txBody>
          <a:bodyPr wrap="none" rtlCol="0">
            <a:spAutoFit/>
          </a:bodyPr>
          <a:lstStyle/>
          <a:p>
            <a:r>
              <a:rPr lang="en-US" dirty="0">
                <a:solidFill>
                  <a:srgbClr val="FFFFFF"/>
                </a:solidFill>
              </a:rPr>
              <a:t>ERD OLTP</a:t>
            </a:r>
          </a:p>
        </p:txBody>
      </p:sp>
      <p:sp>
        <p:nvSpPr>
          <p:cNvPr id="6" name="TextBox 5">
            <a:extLst>
              <a:ext uri="{FF2B5EF4-FFF2-40B4-BE49-F238E27FC236}">
                <a16:creationId xmlns:a16="http://schemas.microsoft.com/office/drawing/2014/main" id="{D76DB188-0C97-1583-AB59-2C8EBD1A0914}"/>
              </a:ext>
            </a:extLst>
          </p:cNvPr>
          <p:cNvSpPr txBox="1"/>
          <p:nvPr/>
        </p:nvSpPr>
        <p:spPr>
          <a:xfrm>
            <a:off x="3352679" y="1602853"/>
            <a:ext cx="2444900" cy="1107996"/>
          </a:xfrm>
          <a:prstGeom prst="rect">
            <a:avLst/>
          </a:prstGeom>
          <a:noFill/>
        </p:spPr>
        <p:txBody>
          <a:bodyPr wrap="none" rtlCol="0">
            <a:spAutoFit/>
          </a:bodyPr>
          <a:lstStyle/>
          <a:p>
            <a:r>
              <a:rPr lang="en-US" sz="6600" dirty="0">
                <a:solidFill>
                  <a:srgbClr val="2B4A9D"/>
                </a:solidFill>
                <a:latin typeface="Poppins Ultra-Bold" panose="020B0604020202020204" charset="0"/>
                <a:cs typeface="Poppins Ultra-Bold" panose="020B0604020202020204" charset="0"/>
              </a:rPr>
              <a:t>OLAP</a:t>
            </a:r>
          </a:p>
        </p:txBody>
      </p:sp>
      <p:pic>
        <p:nvPicPr>
          <p:cNvPr id="1026" name="Picture 2">
            <a:extLst>
              <a:ext uri="{FF2B5EF4-FFF2-40B4-BE49-F238E27FC236}">
                <a16:creationId xmlns:a16="http://schemas.microsoft.com/office/drawing/2014/main" id="{BC77A090-E1BC-CE1B-09DD-F53018FC34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6178" y="2400300"/>
            <a:ext cx="10995643" cy="767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733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10129326" y="0"/>
            <a:ext cx="8158674" cy="10287003"/>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txBody>
          <a:bodyPr/>
          <a:lstStyle/>
          <a:p>
            <a:endParaRPr lang="en-US"/>
          </a:p>
        </p:txBody>
      </p:sp>
      <p:sp>
        <p:nvSpPr>
          <p:cNvPr id="21" name="Freeform 21"/>
          <p:cNvSpPr/>
          <p:nvPr/>
        </p:nvSpPr>
        <p:spPr>
          <a:xfrm>
            <a:off x="11988014" y="3011677"/>
            <a:ext cx="4441299" cy="4263647"/>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16">
            <a:extLst>
              <a:ext uri="{FF2B5EF4-FFF2-40B4-BE49-F238E27FC236}">
                <a16:creationId xmlns:a16="http://schemas.microsoft.com/office/drawing/2014/main" id="{072D2492-F53D-3A01-EA28-E45E5BDE9C4F}"/>
              </a:ext>
            </a:extLst>
          </p:cNvPr>
          <p:cNvGrpSpPr/>
          <p:nvPr/>
        </p:nvGrpSpPr>
        <p:grpSpPr>
          <a:xfrm>
            <a:off x="10600006" y="413478"/>
            <a:ext cx="7296446" cy="9372598"/>
            <a:chOff x="0" y="0"/>
            <a:chExt cx="5308600" cy="8585200"/>
          </a:xfrm>
        </p:grpSpPr>
        <p:pic>
          <p:nvPicPr>
            <p:cNvPr id="7" name="Picture 17">
              <a:extLst>
                <a:ext uri="{FF2B5EF4-FFF2-40B4-BE49-F238E27FC236}">
                  <a16:creationId xmlns:a16="http://schemas.microsoft.com/office/drawing/2014/main" id="{0FAB6726-CCC3-8B5B-C46C-5742100347D8}"/>
                </a:ext>
              </a:extLst>
            </p:cNvPr>
            <p:cNvPicPr>
              <a:picLocks noChangeAspect="1"/>
            </p:cNvPicPr>
            <p:nvPr/>
          </p:nvPicPr>
          <p:blipFill>
            <a:blip r:embed="rId4"/>
            <a:srcRect l="64791" t="13099" b="1515"/>
            <a:stretch>
              <a:fillRect/>
            </a:stretch>
          </p:blipFill>
          <p:spPr>
            <a:xfrm>
              <a:off x="0" y="0"/>
              <a:ext cx="5308600" cy="8585200"/>
            </a:xfrm>
            <a:prstGeom prst="rect">
              <a:avLst/>
            </a:prstGeom>
          </p:spPr>
        </p:pic>
      </p:grpSp>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sp>
        <p:nvSpPr>
          <p:cNvPr id="17" name="TextBox 17"/>
          <p:cNvSpPr txBox="1"/>
          <p:nvPr/>
        </p:nvSpPr>
        <p:spPr>
          <a:xfrm>
            <a:off x="895350" y="3742663"/>
            <a:ext cx="9233976" cy="2070118"/>
          </a:xfrm>
          <a:prstGeom prst="rect">
            <a:avLst/>
          </a:prstGeom>
        </p:spPr>
        <p:txBody>
          <a:bodyPr lIns="0" tIns="0" rIns="0" bIns="0" rtlCol="0" anchor="t">
            <a:spAutoFit/>
          </a:bodyPr>
          <a:lstStyle/>
          <a:p>
            <a:pPr algn="ctr">
              <a:lnSpc>
                <a:spcPct val="150000"/>
              </a:lnSpc>
            </a:pPr>
            <a:r>
              <a:rPr lang="en-US" sz="4800" spc="300" dirty="0">
                <a:solidFill>
                  <a:srgbClr val="2B4A9D"/>
                </a:solidFill>
                <a:latin typeface="Lato Bold" panose="020F0502020204030203" charset="0"/>
                <a:ea typeface="Lato Bold" panose="020F0502020204030203" charset="0"/>
                <a:cs typeface="Lato Bold" panose="020F0502020204030203" charset="0"/>
              </a:rPr>
              <a:t>XÂY DỰNG DASHBOARD VÀ PHÂN TÍCH DỮ LIỆU</a:t>
            </a:r>
          </a:p>
        </p:txBody>
      </p:sp>
      <p:sp>
        <p:nvSpPr>
          <p:cNvPr id="18" name="TextBox 18"/>
          <p:cNvSpPr txBox="1"/>
          <p:nvPr/>
        </p:nvSpPr>
        <p:spPr>
          <a:xfrm>
            <a:off x="3997858" y="2523496"/>
            <a:ext cx="2528376" cy="1095172"/>
          </a:xfrm>
          <a:prstGeom prst="rect">
            <a:avLst/>
          </a:prstGeom>
        </p:spPr>
        <p:txBody>
          <a:bodyPr lIns="0" tIns="0" rIns="0" bIns="0" rtlCol="0" anchor="t">
            <a:spAutoFit/>
          </a:bodyPr>
          <a:lstStyle/>
          <a:p>
            <a:pPr algn="ctr">
              <a:lnSpc>
                <a:spcPts val="8400"/>
              </a:lnSpc>
            </a:pPr>
            <a:r>
              <a:rPr lang="en-US" sz="8000" spc="400" dirty="0">
                <a:solidFill>
                  <a:srgbClr val="FFFFFF"/>
                </a:solidFill>
                <a:latin typeface="Poppins Heavy"/>
              </a:rPr>
              <a:t>3</a:t>
            </a:r>
          </a:p>
        </p:txBody>
      </p:sp>
      <p:grpSp>
        <p:nvGrpSpPr>
          <p:cNvPr id="23" name="Group 14">
            <a:extLst>
              <a:ext uri="{FF2B5EF4-FFF2-40B4-BE49-F238E27FC236}">
                <a16:creationId xmlns:a16="http://schemas.microsoft.com/office/drawing/2014/main" id="{D65C53FF-DB8C-309A-4AA6-09583015E9AB}"/>
              </a:ext>
            </a:extLst>
          </p:cNvPr>
          <p:cNvGrpSpPr/>
          <p:nvPr/>
        </p:nvGrpSpPr>
        <p:grpSpPr>
          <a:xfrm>
            <a:off x="0" y="0"/>
            <a:ext cx="541602" cy="10287000"/>
            <a:chOff x="0" y="0"/>
            <a:chExt cx="157867" cy="2998468"/>
          </a:xfrm>
        </p:grpSpPr>
        <p:sp>
          <p:nvSpPr>
            <p:cNvPr id="24" name="Freeform 15">
              <a:extLst>
                <a:ext uri="{FF2B5EF4-FFF2-40B4-BE49-F238E27FC236}">
                  <a16:creationId xmlns:a16="http://schemas.microsoft.com/office/drawing/2014/main" id="{D19AF0BE-B0A5-9384-FFC6-8AE8C4CC16A4}"/>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Tree>
    <p:extLst>
      <p:ext uri="{BB962C8B-B14F-4D97-AF65-F5344CB8AC3E}">
        <p14:creationId xmlns:p14="http://schemas.microsoft.com/office/powerpoint/2010/main" val="470775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3403655" y="2532206"/>
            <a:ext cx="12999297" cy="1533305"/>
          </a:xfrm>
          <a:prstGeom prst="rect">
            <a:avLst/>
          </a:prstGeom>
        </p:spPr>
        <p:txBody>
          <a:bodyPr lIns="0" tIns="0" rIns="0" bIns="0" rtlCol="0" anchor="t">
            <a:spAutoFit/>
          </a:bodyPr>
          <a:lstStyle/>
          <a:p>
            <a:pPr algn="just">
              <a:lnSpc>
                <a:spcPts val="4060"/>
              </a:lnSpc>
            </a:pPr>
            <a:r>
              <a:rPr lang="en-US" sz="3200" dirty="0" err="1">
                <a:solidFill>
                  <a:srgbClr val="000000"/>
                </a:solidFill>
                <a:latin typeface="Lato Italics" panose="020B0604020202020204" charset="0"/>
                <a:ea typeface="Lato Italics" panose="020B0604020202020204" charset="0"/>
                <a:cs typeface="Lato Italics" panose="020B0604020202020204" charset="0"/>
              </a:rPr>
              <a:t>Nhà</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quản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lý</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mong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muốn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biết</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được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doanh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của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cửa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hàng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Từ</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đó</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người</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quản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lý</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có</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thể</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nắm</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bắt</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được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tình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hình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bán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hàng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tổng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quát</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để</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đưa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ra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các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kế</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hoạch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phù</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hợp</a:t>
            </a:r>
            <a:r>
              <a:rPr lang="en-US" sz="3200" dirty="0">
                <a:solidFill>
                  <a:srgbClr val="000000"/>
                </a:solidFill>
                <a:latin typeface="Lato Italics" panose="020B0604020202020204" charset="0"/>
                <a:ea typeface="Lato Italics" panose="020B0604020202020204" charset="0"/>
                <a:cs typeface="Lato Italics" panose="020B0604020202020204" charset="0"/>
              </a:rPr>
              <a:t>.</a:t>
            </a:r>
          </a:p>
        </p:txBody>
      </p:sp>
      <p:sp>
        <p:nvSpPr>
          <p:cNvPr id="14" name="TextBox 14"/>
          <p:cNvSpPr txBox="1"/>
          <p:nvPr/>
        </p:nvSpPr>
        <p:spPr>
          <a:xfrm>
            <a:off x="3403655" y="4305300"/>
            <a:ext cx="12999297" cy="1533305"/>
          </a:xfrm>
          <a:prstGeom prst="rect">
            <a:avLst/>
          </a:prstGeom>
        </p:spPr>
        <p:txBody>
          <a:bodyPr lIns="0" tIns="0" rIns="0" bIns="0" rtlCol="0" anchor="t">
            <a:spAutoFit/>
          </a:bodyPr>
          <a:lstStyle/>
          <a:p>
            <a:pPr algn="just">
              <a:lnSpc>
                <a:spcPts val="4060"/>
              </a:lnSpc>
            </a:pPr>
            <a:r>
              <a:rPr lang="en-US" sz="3200" dirty="0" err="1">
                <a:solidFill>
                  <a:srgbClr val="000000"/>
                </a:solidFill>
                <a:latin typeface="Lato Italics" panose="020B0604020202020204" charset="0"/>
                <a:ea typeface="Lato Italics" panose="020B0604020202020204" charset="0"/>
                <a:cs typeface="Lato Italics" panose="020B0604020202020204" charset="0"/>
              </a:rPr>
              <a:t>Dựa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vào</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bộ</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dữ</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liệu</a:t>
            </a:r>
            <a:r>
              <a:rPr lang="en-US" sz="3200" dirty="0">
                <a:solidFill>
                  <a:srgbClr val="000000"/>
                </a:solidFill>
                <a:latin typeface="Lato Italics" panose="020B0604020202020204" charset="0"/>
                <a:ea typeface="Lato Italics" panose="020B0604020202020204" charset="0"/>
                <a:cs typeface="Lato Italics" panose="020B0604020202020204" charset="0"/>
              </a:rPr>
              <a:t>, ta </a:t>
            </a:r>
            <a:r>
              <a:rPr lang="en-US" sz="3200" dirty="0" err="1">
                <a:solidFill>
                  <a:srgbClr val="000000"/>
                </a:solidFill>
                <a:latin typeface="Lato Italics" panose="020B0604020202020204" charset="0"/>
                <a:ea typeface="Lato Italics" panose="020B0604020202020204" charset="0"/>
                <a:cs typeface="Lato Italics" panose="020B0604020202020204" charset="0"/>
              </a:rPr>
              <a:t>xây</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dựng</a:t>
            </a:r>
            <a:r>
              <a:rPr lang="en-US" sz="3200" dirty="0">
                <a:solidFill>
                  <a:srgbClr val="000000"/>
                </a:solidFill>
                <a:latin typeface="Lato Italics" panose="020B0604020202020204" charset="0"/>
                <a:ea typeface="Lato Italics" panose="020B0604020202020204" charset="0"/>
                <a:cs typeface="Lato Italics" panose="020B0604020202020204" charset="0"/>
              </a:rPr>
              <a:t> dashboard </a:t>
            </a:r>
            <a:r>
              <a:rPr lang="en-US" sz="3200" dirty="0" err="1">
                <a:solidFill>
                  <a:srgbClr val="000000"/>
                </a:solidFill>
                <a:latin typeface="Lato Italics" panose="020B0604020202020204" charset="0"/>
                <a:ea typeface="Lato Italics" panose="020B0604020202020204" charset="0"/>
                <a:cs typeface="Lato Italics" panose="020B0604020202020204" charset="0"/>
              </a:rPr>
              <a:t>phân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tích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số</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lượng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đơn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hàng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theo</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các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yếu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tố</a:t>
            </a:r>
            <a:r>
              <a:rPr lang="en-US" sz="3200" dirty="0">
                <a:solidFill>
                  <a:srgbClr val="000000"/>
                </a:solidFill>
                <a:latin typeface="Lato Italics" panose="020B0604020202020204" charset="0"/>
                <a:ea typeface="Lato Italics" panose="020B0604020202020204" charset="0"/>
                <a:cs typeface="Lato Italics" panose="020B0604020202020204" charset="0"/>
              </a:rPr>
              <a:t>:</a:t>
            </a:r>
          </a:p>
          <a:p>
            <a:pPr algn="just">
              <a:lnSpc>
                <a:spcPts val="4060"/>
              </a:lnSpc>
            </a:pPr>
            <a:endParaRPr lang="en-US" sz="3200" dirty="0">
              <a:solidFill>
                <a:srgbClr val="000000"/>
              </a:solidFill>
              <a:latin typeface="Lato Italics" panose="020B0604020202020204" charset="0"/>
              <a:ea typeface="Lato Italics" panose="020B0604020202020204" charset="0"/>
              <a:cs typeface="Lato Italics" panose="020B0604020202020204" charset="0"/>
            </a:endParaRPr>
          </a:p>
        </p:txBody>
      </p:sp>
      <p:grpSp>
        <p:nvGrpSpPr>
          <p:cNvPr id="23" name="Group 2">
            <a:extLst>
              <a:ext uri="{FF2B5EF4-FFF2-40B4-BE49-F238E27FC236}">
                <a16:creationId xmlns:a16="http://schemas.microsoft.com/office/drawing/2014/main" id="{13591248-5A35-D93C-E687-6C30268A6446}"/>
              </a:ext>
            </a:extLst>
          </p:cNvPr>
          <p:cNvGrpSpPr/>
          <p:nvPr/>
        </p:nvGrpSpPr>
        <p:grpSpPr>
          <a:xfrm>
            <a:off x="2578265" y="0"/>
            <a:ext cx="452408" cy="10287000"/>
            <a:chOff x="0" y="0"/>
            <a:chExt cx="165040" cy="3752725"/>
          </a:xfrm>
        </p:grpSpPr>
        <p:sp>
          <p:nvSpPr>
            <p:cNvPr id="24" name="Freeform 3">
              <a:extLst>
                <a:ext uri="{FF2B5EF4-FFF2-40B4-BE49-F238E27FC236}">
                  <a16:creationId xmlns:a16="http://schemas.microsoft.com/office/drawing/2014/main" id="{3179A39B-18C1-3929-458D-91EE6E9C8A4C}"/>
                </a:ext>
              </a:extLst>
            </p:cNvPr>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25" name="Group 18">
            <a:extLst>
              <a:ext uri="{FF2B5EF4-FFF2-40B4-BE49-F238E27FC236}">
                <a16:creationId xmlns:a16="http://schemas.microsoft.com/office/drawing/2014/main" id="{15662557-E699-F4D0-5C85-F9CB45CF669F}"/>
              </a:ext>
            </a:extLst>
          </p:cNvPr>
          <p:cNvGrpSpPr/>
          <p:nvPr/>
        </p:nvGrpSpPr>
        <p:grpSpPr>
          <a:xfrm rot="-5400000">
            <a:off x="1169207" y="1359945"/>
            <a:ext cx="829509" cy="3167922"/>
            <a:chOff x="0" y="0"/>
            <a:chExt cx="2354580" cy="5581882"/>
          </a:xfrm>
        </p:grpSpPr>
        <p:sp>
          <p:nvSpPr>
            <p:cNvPr id="26" name="Freeform 19">
              <a:extLst>
                <a:ext uri="{FF2B5EF4-FFF2-40B4-BE49-F238E27FC236}">
                  <a16:creationId xmlns:a16="http://schemas.microsoft.com/office/drawing/2014/main" id="{A45E0D5F-573A-7BAA-B526-F43E26FC36C2}"/>
                </a:ext>
              </a:extLst>
            </p:cNvPr>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7" name="Group 20">
            <a:extLst>
              <a:ext uri="{FF2B5EF4-FFF2-40B4-BE49-F238E27FC236}">
                <a16:creationId xmlns:a16="http://schemas.microsoft.com/office/drawing/2014/main" id="{B6759268-7D7D-D28C-FC5A-C282DE66F073}"/>
              </a:ext>
            </a:extLst>
          </p:cNvPr>
          <p:cNvGrpSpPr/>
          <p:nvPr/>
        </p:nvGrpSpPr>
        <p:grpSpPr>
          <a:xfrm rot="-5400000">
            <a:off x="6182375" y="-2587876"/>
            <a:ext cx="1629197" cy="7951652"/>
            <a:chOff x="0" y="0"/>
            <a:chExt cx="2354580" cy="11492046"/>
          </a:xfrm>
        </p:grpSpPr>
        <p:sp>
          <p:nvSpPr>
            <p:cNvPr id="28" name="Freeform 21">
              <a:extLst>
                <a:ext uri="{FF2B5EF4-FFF2-40B4-BE49-F238E27FC236}">
                  <a16:creationId xmlns:a16="http://schemas.microsoft.com/office/drawing/2014/main" id="{4C81A32E-907B-BA04-7FDC-F86DD92D05F4}"/>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id="29" name="Group 22">
            <a:extLst>
              <a:ext uri="{FF2B5EF4-FFF2-40B4-BE49-F238E27FC236}">
                <a16:creationId xmlns:a16="http://schemas.microsoft.com/office/drawing/2014/main" id="{16123754-8697-20C2-C906-AE02D8501CEC}"/>
              </a:ext>
            </a:extLst>
          </p:cNvPr>
          <p:cNvGrpSpPr/>
          <p:nvPr/>
        </p:nvGrpSpPr>
        <p:grpSpPr>
          <a:xfrm rot="-5400000">
            <a:off x="1169207" y="3214931"/>
            <a:ext cx="829509" cy="3167922"/>
            <a:chOff x="0" y="0"/>
            <a:chExt cx="2354580" cy="5581882"/>
          </a:xfrm>
        </p:grpSpPr>
        <p:sp>
          <p:nvSpPr>
            <p:cNvPr id="30" name="Freeform 23">
              <a:extLst>
                <a:ext uri="{FF2B5EF4-FFF2-40B4-BE49-F238E27FC236}">
                  <a16:creationId xmlns:a16="http://schemas.microsoft.com/office/drawing/2014/main" id="{5C34B479-5FD2-FE7E-09F8-79D0388C09B6}"/>
                </a:ext>
              </a:extLst>
            </p:cNvPr>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2" name="TextBox 12"/>
          <p:cNvSpPr txBox="1"/>
          <p:nvPr/>
        </p:nvSpPr>
        <p:spPr>
          <a:xfrm>
            <a:off x="2578265" y="1040952"/>
            <a:ext cx="8183276" cy="821379"/>
          </a:xfrm>
          <a:prstGeom prst="rect">
            <a:avLst/>
          </a:prstGeom>
        </p:spPr>
        <p:txBody>
          <a:bodyPr lIns="0" tIns="0" rIns="0" bIns="0" rtlCol="0" anchor="t">
            <a:spAutoFit/>
          </a:bodyPr>
          <a:lstStyle/>
          <a:p>
            <a:pPr algn="ctr">
              <a:lnSpc>
                <a:spcPts val="6300"/>
              </a:lnSpc>
            </a:pPr>
            <a:r>
              <a:rPr lang="en-US" sz="6000" spc="300" dirty="0">
                <a:solidFill>
                  <a:schemeClr val="bg1"/>
                </a:solidFill>
                <a:latin typeface="Poppins Ultra-Bold"/>
              </a:rPr>
              <a:t>DASHBOARD 1</a:t>
            </a:r>
          </a:p>
        </p:txBody>
      </p:sp>
      <p:sp>
        <p:nvSpPr>
          <p:cNvPr id="32" name="TextBox 31">
            <a:extLst>
              <a:ext uri="{FF2B5EF4-FFF2-40B4-BE49-F238E27FC236}">
                <a16:creationId xmlns:a16="http://schemas.microsoft.com/office/drawing/2014/main" id="{EF087189-EB30-163D-91FD-84396D69748D}"/>
              </a:ext>
            </a:extLst>
          </p:cNvPr>
          <p:cNvSpPr txBox="1"/>
          <p:nvPr/>
        </p:nvSpPr>
        <p:spPr>
          <a:xfrm>
            <a:off x="228600" y="2651741"/>
            <a:ext cx="2097143" cy="584775"/>
          </a:xfrm>
          <a:prstGeom prst="rect">
            <a:avLst/>
          </a:prstGeom>
          <a:noFill/>
        </p:spPr>
        <p:txBody>
          <a:bodyPr wrap="square">
            <a:spAutoFit/>
          </a:bodyPr>
          <a:lstStyle/>
          <a:p>
            <a:pPr algn="ctr"/>
            <a:r>
              <a:rPr lang="en-US" sz="3200" dirty="0" err="1">
                <a:solidFill>
                  <a:schemeClr val="bg1"/>
                </a:solidFill>
                <a:latin typeface="Lato Bold" panose="020F0502020204030203" charset="0"/>
                <a:ea typeface="Lato Bold" panose="020F0502020204030203" charset="0"/>
                <a:cs typeface="Lato Bold" panose="020F0502020204030203" charset="0"/>
              </a:rPr>
              <a:t>Bài</a:t>
            </a:r>
            <a:r>
              <a:rPr lang="en-US" sz="3200" dirty="0">
                <a:solidFill>
                  <a:schemeClr val="bg1"/>
                </a:solidFill>
                <a:latin typeface="Lato Bold" panose="020F0502020204030203" charset="0"/>
                <a:ea typeface="Lato Bold" panose="020F0502020204030203" charset="0"/>
                <a:cs typeface="Lato Bold" panose="020F0502020204030203" charset="0"/>
              </a:rPr>
              <a:t> </a:t>
            </a:r>
            <a:r>
              <a:rPr lang="en-US" sz="3200" dirty="0" err="1">
                <a:solidFill>
                  <a:schemeClr val="bg1"/>
                </a:solidFill>
                <a:latin typeface="Lato Bold" panose="020F0502020204030203" charset="0"/>
                <a:ea typeface="Lato Bold" panose="020F0502020204030203" charset="0"/>
                <a:cs typeface="Lato Bold" panose="020F0502020204030203" charset="0"/>
              </a:rPr>
              <a:t>toán</a:t>
            </a:r>
            <a:endParaRPr lang="en-US" sz="3200" dirty="0">
              <a:solidFill>
                <a:schemeClr val="bg1"/>
              </a:solidFill>
              <a:latin typeface="Lato Bold" panose="020F0502020204030203" charset="0"/>
              <a:ea typeface="Lato Bold" panose="020F0502020204030203" charset="0"/>
              <a:cs typeface="Lato Bold" panose="020F0502020204030203" charset="0"/>
            </a:endParaRPr>
          </a:p>
        </p:txBody>
      </p:sp>
      <p:sp>
        <p:nvSpPr>
          <p:cNvPr id="34" name="TextBox 33">
            <a:extLst>
              <a:ext uri="{FF2B5EF4-FFF2-40B4-BE49-F238E27FC236}">
                <a16:creationId xmlns:a16="http://schemas.microsoft.com/office/drawing/2014/main" id="{40790A5E-4D04-8E4F-A255-C2B1A8CFFC02}"/>
              </a:ext>
            </a:extLst>
          </p:cNvPr>
          <p:cNvSpPr txBox="1"/>
          <p:nvPr/>
        </p:nvSpPr>
        <p:spPr>
          <a:xfrm>
            <a:off x="229776" y="4506728"/>
            <a:ext cx="2277671" cy="584775"/>
          </a:xfrm>
          <a:prstGeom prst="rect">
            <a:avLst/>
          </a:prstGeom>
          <a:noFill/>
        </p:spPr>
        <p:txBody>
          <a:bodyPr wrap="square">
            <a:spAutoFit/>
          </a:bodyPr>
          <a:lstStyle/>
          <a:p>
            <a:pPr algn="ctr"/>
            <a:r>
              <a:rPr lang="en-US" sz="3200" dirty="0" err="1">
                <a:solidFill>
                  <a:schemeClr val="bg1"/>
                </a:solidFill>
                <a:latin typeface="Lato Bold" panose="020F0502020204030203" charset="0"/>
                <a:ea typeface="Lato Bold" panose="020F0502020204030203" charset="0"/>
                <a:cs typeface="Lato Bold" panose="020F0502020204030203" charset="0"/>
              </a:rPr>
              <a:t>Xây</a:t>
            </a:r>
            <a:r>
              <a:rPr lang="en-US" sz="3200" dirty="0">
                <a:solidFill>
                  <a:schemeClr val="bg1"/>
                </a:solidFill>
                <a:latin typeface="Lato Bold" panose="020F0502020204030203" charset="0"/>
                <a:ea typeface="Lato Bold" panose="020F0502020204030203" charset="0"/>
                <a:cs typeface="Lato Bold" panose="020F0502020204030203" charset="0"/>
              </a:rPr>
              <a:t> </a:t>
            </a:r>
            <a:r>
              <a:rPr lang="en-US" sz="3200" dirty="0" err="1">
                <a:solidFill>
                  <a:schemeClr val="bg1"/>
                </a:solidFill>
                <a:latin typeface="Lato Bold" panose="020F0502020204030203" charset="0"/>
                <a:ea typeface="Lato Bold" panose="020F0502020204030203" charset="0"/>
                <a:cs typeface="Lato Bold" panose="020F0502020204030203" charset="0"/>
              </a:rPr>
              <a:t>dựng</a:t>
            </a:r>
            <a:endParaRPr lang="en-US" sz="3200" dirty="0">
              <a:solidFill>
                <a:schemeClr val="bg1"/>
              </a:solidFill>
              <a:latin typeface="Lato Bold" panose="020F0502020204030203" charset="0"/>
              <a:ea typeface="Lato Bold" panose="020F0502020204030203" charset="0"/>
              <a:cs typeface="Lato Bold" panose="020F0502020204030203" charset="0"/>
            </a:endParaRPr>
          </a:p>
        </p:txBody>
      </p:sp>
      <p:sp>
        <p:nvSpPr>
          <p:cNvPr id="38" name="TextBox 37">
            <a:extLst>
              <a:ext uri="{FF2B5EF4-FFF2-40B4-BE49-F238E27FC236}">
                <a16:creationId xmlns:a16="http://schemas.microsoft.com/office/drawing/2014/main" id="{C4062308-F636-23B1-6B6E-971ADE24CB76}"/>
              </a:ext>
            </a:extLst>
          </p:cNvPr>
          <p:cNvSpPr txBox="1"/>
          <p:nvPr/>
        </p:nvSpPr>
        <p:spPr>
          <a:xfrm>
            <a:off x="3657600" y="5372100"/>
            <a:ext cx="13563600" cy="5904373"/>
          </a:xfrm>
          <a:prstGeom prst="rect">
            <a:avLst/>
          </a:prstGeom>
          <a:noFill/>
        </p:spPr>
        <p:txBody>
          <a:bodyPr wrap="square" numCol="2">
            <a:spAutoFit/>
          </a:bodyPr>
          <a:lstStyle/>
          <a:p>
            <a:pPr marL="571500" indent="-571500" rtl="0" fontAlgn="base">
              <a:lnSpc>
                <a:spcPct val="150000"/>
              </a:lnSpc>
              <a:spcBef>
                <a:spcPts val="0"/>
              </a:spcBef>
              <a:spcAft>
                <a:spcPts val="0"/>
              </a:spcAft>
              <a:buFont typeface="Arial" panose="020B0604020202020204" pitchFamily="34" charset="0"/>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thời</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gian</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nhãn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hiệu</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Top </a:t>
            </a:r>
            <a:r>
              <a:rPr lang="en-US" sz="3200" dirty="0" err="1">
                <a:solidFill>
                  <a:srgbClr val="000000"/>
                </a:solidFill>
                <a:latin typeface="Lato Italics" panose="020B0604020202020204" charset="0"/>
                <a:ea typeface="Lato Italics" panose="020B0604020202020204" charset="0"/>
                <a:cs typeface="Lato Italics" panose="020B0604020202020204" charset="0"/>
              </a:rPr>
              <a:t>cửa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hàng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có</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doanh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số</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cao</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nhất</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Theo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tuổi</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tác</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và</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đặc</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điểm</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gia</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đình</a:t>
            </a:r>
            <a:endPar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tình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trạng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hôn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nhân</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endPar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Theo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thu</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nhập</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tình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trạng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nhà</a:t>
            </a:r>
            <a:r>
              <a:rPr lang="en-US" sz="3200" dirty="0">
                <a:solidFill>
                  <a:srgbClr val="000000"/>
                </a:solidFill>
                <a:latin typeface="Lato Italics" panose="020B0604020202020204" charset="0"/>
                <a:ea typeface="Lato Italics" panose="020B0604020202020204" charset="0"/>
                <a:cs typeface="Lato Italics" panose="020B0604020202020204" charset="0"/>
              </a:rPr>
              <a:t> ở</a:t>
            </a:r>
          </a:p>
          <a:p>
            <a:pPr marL="571500" indent="-571500" rtl="0" fontAlgn="base">
              <a:lnSpc>
                <a:spcPct val="150000"/>
              </a:lnSpc>
              <a:spcBef>
                <a:spcPts val="0"/>
              </a:spcBef>
              <a:spcAft>
                <a:spcPts val="0"/>
              </a:spcAft>
              <a:buFont typeface="Arial" panose="020B0604020202020204" pitchFamily="34" charset="0"/>
              <a:buChar char="•"/>
            </a:pP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Theo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số</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lượng</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trẻ</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em</a:t>
            </a:r>
            <a:endPar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loại</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chiến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dịch</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571500" indent="-571500" rtl="0" fontAlgn="base">
              <a:lnSpc>
                <a:spcPct val="150000"/>
              </a:lnSpc>
              <a:spcBef>
                <a:spcPts val="0"/>
              </a:spcBef>
              <a:spcAft>
                <a:spcPts val="0"/>
              </a:spcAft>
              <a:buFont typeface="Arial" panose="020B0604020202020204" pitchFamily="34" charset="0"/>
              <a:buChar char="•"/>
            </a:pP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Theo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thời</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gian</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chạy</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chiến</a:t>
            </a:r>
            <a:r>
              <a:rPr lang="en-US"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dịch</a:t>
            </a:r>
            <a:endParaRPr lang="vi-VN" sz="3200" b="0" i="0" u="none" strike="noStrike" dirty="0">
              <a:solidFill>
                <a:srgbClr val="000000"/>
              </a:solidFill>
              <a:effectLst/>
              <a:latin typeface="Lato Italics" panose="020B0604020202020204" charset="0"/>
              <a:ea typeface="Lato Italics" panose="020B0604020202020204" charset="0"/>
              <a:cs typeface="Lato Italics" panose="020B06040202020202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3403655" y="2532206"/>
            <a:ext cx="12999297" cy="2059090"/>
          </a:xfrm>
          <a:prstGeom prst="rect">
            <a:avLst/>
          </a:prstGeom>
        </p:spPr>
        <p:txBody>
          <a:bodyPr lIns="0" tIns="0" rIns="0" bIns="0" rtlCol="0" anchor="t">
            <a:spAutoFit/>
          </a:bodyPr>
          <a:lstStyle/>
          <a:p>
            <a:pPr algn="just">
              <a:lnSpc>
                <a:spcPts val="4060"/>
              </a:lnSpc>
            </a:pPr>
            <a:r>
              <a:rPr lang="en-US" sz="3200" dirty="0" err="1">
                <a:solidFill>
                  <a:srgbClr val="000000"/>
                </a:solidFill>
                <a:latin typeface="Lato Italics" panose="020B0604020202020204" charset="0"/>
                <a:ea typeface="Lato Italics" panose="020B0604020202020204" charset="0"/>
                <a:cs typeface="Lato Italics" panose="020B0604020202020204" charset="0"/>
              </a:rPr>
              <a:t>Nhà</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quản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lý</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mong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muốn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biết</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được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nhu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cầu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của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người</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tiêu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dùng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hiện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tại</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dựa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trên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số</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lượng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đơn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hàng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theo</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các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hạng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mục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khác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nhau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Từ</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đó</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người</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quản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lý</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có</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thể</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nắm</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bắt</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được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tình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hình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bán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hàng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tổng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quát</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để</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đưa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ra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các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kế</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hoạch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phù</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hợp</a:t>
            </a:r>
            <a:r>
              <a:rPr lang="en-US" sz="3200" dirty="0">
                <a:solidFill>
                  <a:srgbClr val="000000"/>
                </a:solidFill>
                <a:latin typeface="Lato Italics" panose="020B0604020202020204" charset="0"/>
                <a:ea typeface="Lato Italics" panose="020B0604020202020204" charset="0"/>
                <a:cs typeface="Lato Italics" panose="020B0604020202020204" charset="0"/>
              </a:rPr>
              <a:t>.</a:t>
            </a:r>
          </a:p>
        </p:txBody>
      </p:sp>
      <p:sp>
        <p:nvSpPr>
          <p:cNvPr id="14" name="TextBox 14"/>
          <p:cNvSpPr txBox="1"/>
          <p:nvPr/>
        </p:nvSpPr>
        <p:spPr>
          <a:xfrm>
            <a:off x="3403655" y="4920953"/>
            <a:ext cx="12999297" cy="4154022"/>
          </a:xfrm>
          <a:prstGeom prst="rect">
            <a:avLst/>
          </a:prstGeom>
        </p:spPr>
        <p:txBody>
          <a:bodyPr lIns="0" tIns="0" rIns="0" bIns="0" rtlCol="0" anchor="t">
            <a:spAutoFit/>
          </a:bodyPr>
          <a:lstStyle/>
          <a:p>
            <a:pPr algn="just">
              <a:lnSpc>
                <a:spcPts val="4060"/>
              </a:lnSpc>
            </a:pPr>
            <a:r>
              <a:rPr lang="en-US" sz="3200" dirty="0" err="1">
                <a:solidFill>
                  <a:srgbClr val="000000"/>
                </a:solidFill>
                <a:latin typeface="Lato Italics" panose="020B0604020202020204" charset="0"/>
                <a:ea typeface="Lato Italics" panose="020B0604020202020204" charset="0"/>
                <a:cs typeface="Lato Italics" panose="020B0604020202020204" charset="0"/>
              </a:rPr>
              <a:t>Dựa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vào</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bộ</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dữ</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liệu</a:t>
            </a:r>
            <a:r>
              <a:rPr lang="en-US" sz="3200" dirty="0">
                <a:solidFill>
                  <a:srgbClr val="000000"/>
                </a:solidFill>
                <a:latin typeface="Lato Italics" panose="020B0604020202020204" charset="0"/>
                <a:ea typeface="Lato Italics" panose="020B0604020202020204" charset="0"/>
                <a:cs typeface="Lato Italics" panose="020B0604020202020204" charset="0"/>
              </a:rPr>
              <a:t>, ta </a:t>
            </a:r>
            <a:r>
              <a:rPr lang="en-US" sz="3200" dirty="0" err="1">
                <a:solidFill>
                  <a:srgbClr val="000000"/>
                </a:solidFill>
                <a:latin typeface="Lato Italics" panose="020B0604020202020204" charset="0"/>
                <a:ea typeface="Lato Italics" panose="020B0604020202020204" charset="0"/>
                <a:cs typeface="Lato Italics" panose="020B0604020202020204" charset="0"/>
              </a:rPr>
              <a:t>xây</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dựng</a:t>
            </a:r>
            <a:r>
              <a:rPr lang="en-US" sz="3200" dirty="0">
                <a:solidFill>
                  <a:srgbClr val="000000"/>
                </a:solidFill>
                <a:latin typeface="Lato Italics" panose="020B0604020202020204" charset="0"/>
                <a:ea typeface="Lato Italics" panose="020B0604020202020204" charset="0"/>
                <a:cs typeface="Lato Italics" panose="020B0604020202020204" charset="0"/>
              </a:rPr>
              <a:t> dashboard </a:t>
            </a:r>
            <a:r>
              <a:rPr lang="en-US" sz="3200" dirty="0" err="1">
                <a:solidFill>
                  <a:srgbClr val="000000"/>
                </a:solidFill>
                <a:latin typeface="Lato Italics" panose="020B0604020202020204" charset="0"/>
                <a:ea typeface="Lato Italics" panose="020B0604020202020204" charset="0"/>
                <a:cs typeface="Lato Italics" panose="020B0604020202020204" charset="0"/>
              </a:rPr>
              <a:t>phân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tích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số</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lượng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đơn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hàng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theo</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các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yếu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tố</a:t>
            </a:r>
            <a:r>
              <a:rPr lang="en-US" sz="3200" dirty="0">
                <a:solidFill>
                  <a:srgbClr val="000000"/>
                </a:solidFill>
                <a:latin typeface="Lato Italics" panose="020B0604020202020204" charset="0"/>
                <a:ea typeface="Lato Italics" panose="020B0604020202020204" charset="0"/>
                <a:cs typeface="Lato Italics" panose="020B0604020202020204" charset="0"/>
              </a:rPr>
              <a:t>:</a:t>
            </a:r>
          </a:p>
          <a:p>
            <a:pPr marL="626112" lvl="1" indent="-313056" algn="just">
              <a:lnSpc>
                <a:spcPts val="4060"/>
              </a:lnSpc>
              <a:buFont typeface="Arial"/>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ngành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hàng</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chiến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dịch</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độ</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tuổi</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thu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nhập</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thời</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gian</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đặc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điểm</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gia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đình</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p:txBody>
      </p:sp>
      <p:grpSp>
        <p:nvGrpSpPr>
          <p:cNvPr id="23" name="Group 2">
            <a:extLst>
              <a:ext uri="{FF2B5EF4-FFF2-40B4-BE49-F238E27FC236}">
                <a16:creationId xmlns:a16="http://schemas.microsoft.com/office/drawing/2014/main" id="{13591248-5A35-D93C-E687-6C30268A6446}"/>
              </a:ext>
            </a:extLst>
          </p:cNvPr>
          <p:cNvGrpSpPr/>
          <p:nvPr/>
        </p:nvGrpSpPr>
        <p:grpSpPr>
          <a:xfrm>
            <a:off x="2578265" y="0"/>
            <a:ext cx="452408" cy="10287000"/>
            <a:chOff x="0" y="0"/>
            <a:chExt cx="165040" cy="3752725"/>
          </a:xfrm>
        </p:grpSpPr>
        <p:sp>
          <p:nvSpPr>
            <p:cNvPr id="24" name="Freeform 3">
              <a:extLst>
                <a:ext uri="{FF2B5EF4-FFF2-40B4-BE49-F238E27FC236}">
                  <a16:creationId xmlns:a16="http://schemas.microsoft.com/office/drawing/2014/main" id="{3179A39B-18C1-3929-458D-91EE6E9C8A4C}"/>
                </a:ext>
              </a:extLst>
            </p:cNvPr>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25" name="Group 18">
            <a:extLst>
              <a:ext uri="{FF2B5EF4-FFF2-40B4-BE49-F238E27FC236}">
                <a16:creationId xmlns:a16="http://schemas.microsoft.com/office/drawing/2014/main" id="{15662557-E699-F4D0-5C85-F9CB45CF669F}"/>
              </a:ext>
            </a:extLst>
          </p:cNvPr>
          <p:cNvGrpSpPr/>
          <p:nvPr/>
        </p:nvGrpSpPr>
        <p:grpSpPr>
          <a:xfrm rot="-5400000">
            <a:off x="1169207" y="1359945"/>
            <a:ext cx="829509" cy="3167922"/>
            <a:chOff x="0" y="0"/>
            <a:chExt cx="2354580" cy="5581882"/>
          </a:xfrm>
        </p:grpSpPr>
        <p:sp>
          <p:nvSpPr>
            <p:cNvPr id="26" name="Freeform 19">
              <a:extLst>
                <a:ext uri="{FF2B5EF4-FFF2-40B4-BE49-F238E27FC236}">
                  <a16:creationId xmlns:a16="http://schemas.microsoft.com/office/drawing/2014/main" id="{A45E0D5F-573A-7BAA-B526-F43E26FC36C2}"/>
                </a:ext>
              </a:extLst>
            </p:cNvPr>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7" name="Group 20">
            <a:extLst>
              <a:ext uri="{FF2B5EF4-FFF2-40B4-BE49-F238E27FC236}">
                <a16:creationId xmlns:a16="http://schemas.microsoft.com/office/drawing/2014/main" id="{B6759268-7D7D-D28C-FC5A-C282DE66F073}"/>
              </a:ext>
            </a:extLst>
          </p:cNvPr>
          <p:cNvGrpSpPr/>
          <p:nvPr/>
        </p:nvGrpSpPr>
        <p:grpSpPr>
          <a:xfrm rot="-5400000">
            <a:off x="6182375" y="-2587876"/>
            <a:ext cx="1629197" cy="7951652"/>
            <a:chOff x="0" y="0"/>
            <a:chExt cx="2354580" cy="11492046"/>
          </a:xfrm>
        </p:grpSpPr>
        <p:sp>
          <p:nvSpPr>
            <p:cNvPr id="28" name="Freeform 21">
              <a:extLst>
                <a:ext uri="{FF2B5EF4-FFF2-40B4-BE49-F238E27FC236}">
                  <a16:creationId xmlns:a16="http://schemas.microsoft.com/office/drawing/2014/main" id="{4C81A32E-907B-BA04-7FDC-F86DD92D05F4}"/>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id="29" name="Group 22">
            <a:extLst>
              <a:ext uri="{FF2B5EF4-FFF2-40B4-BE49-F238E27FC236}">
                <a16:creationId xmlns:a16="http://schemas.microsoft.com/office/drawing/2014/main" id="{16123754-8697-20C2-C906-AE02D8501CEC}"/>
              </a:ext>
            </a:extLst>
          </p:cNvPr>
          <p:cNvGrpSpPr/>
          <p:nvPr/>
        </p:nvGrpSpPr>
        <p:grpSpPr>
          <a:xfrm rot="-5400000">
            <a:off x="1169207" y="3830584"/>
            <a:ext cx="829509" cy="3167922"/>
            <a:chOff x="0" y="0"/>
            <a:chExt cx="2354580" cy="5581882"/>
          </a:xfrm>
        </p:grpSpPr>
        <p:sp>
          <p:nvSpPr>
            <p:cNvPr id="30" name="Freeform 23">
              <a:extLst>
                <a:ext uri="{FF2B5EF4-FFF2-40B4-BE49-F238E27FC236}">
                  <a16:creationId xmlns:a16="http://schemas.microsoft.com/office/drawing/2014/main" id="{5C34B479-5FD2-FE7E-09F8-79D0388C09B6}"/>
                </a:ext>
              </a:extLst>
            </p:cNvPr>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2" name="TextBox 12"/>
          <p:cNvSpPr txBox="1"/>
          <p:nvPr/>
        </p:nvSpPr>
        <p:spPr>
          <a:xfrm>
            <a:off x="2578265" y="1040952"/>
            <a:ext cx="8183276" cy="821379"/>
          </a:xfrm>
          <a:prstGeom prst="rect">
            <a:avLst/>
          </a:prstGeom>
        </p:spPr>
        <p:txBody>
          <a:bodyPr lIns="0" tIns="0" rIns="0" bIns="0" rtlCol="0" anchor="t">
            <a:spAutoFit/>
          </a:bodyPr>
          <a:lstStyle/>
          <a:p>
            <a:pPr algn="ctr">
              <a:lnSpc>
                <a:spcPts val="6300"/>
              </a:lnSpc>
            </a:pPr>
            <a:r>
              <a:rPr lang="en-US" sz="6000" spc="300" dirty="0">
                <a:solidFill>
                  <a:schemeClr val="bg1"/>
                </a:solidFill>
                <a:latin typeface="Poppins Ultra-Bold"/>
              </a:rPr>
              <a:t>DASHBOARD 2</a:t>
            </a:r>
          </a:p>
        </p:txBody>
      </p:sp>
      <p:sp>
        <p:nvSpPr>
          <p:cNvPr id="32" name="TextBox 31">
            <a:extLst>
              <a:ext uri="{FF2B5EF4-FFF2-40B4-BE49-F238E27FC236}">
                <a16:creationId xmlns:a16="http://schemas.microsoft.com/office/drawing/2014/main" id="{EF087189-EB30-163D-91FD-84396D69748D}"/>
              </a:ext>
            </a:extLst>
          </p:cNvPr>
          <p:cNvSpPr txBox="1"/>
          <p:nvPr/>
        </p:nvSpPr>
        <p:spPr>
          <a:xfrm>
            <a:off x="228600" y="2651741"/>
            <a:ext cx="2097143" cy="584775"/>
          </a:xfrm>
          <a:prstGeom prst="rect">
            <a:avLst/>
          </a:prstGeom>
          <a:noFill/>
        </p:spPr>
        <p:txBody>
          <a:bodyPr wrap="square">
            <a:spAutoFit/>
          </a:bodyPr>
          <a:lstStyle/>
          <a:p>
            <a:pPr algn="ctr"/>
            <a:r>
              <a:rPr lang="en-US" sz="3200" dirty="0" err="1">
                <a:solidFill>
                  <a:schemeClr val="bg1"/>
                </a:solidFill>
                <a:latin typeface="Lato Bold" panose="020F0502020204030203" charset="0"/>
                <a:ea typeface="Lato Bold" panose="020F0502020204030203" charset="0"/>
                <a:cs typeface="Lato Bold" panose="020F0502020204030203" charset="0"/>
              </a:rPr>
              <a:t>Bài</a:t>
            </a:r>
            <a:r>
              <a:rPr lang="en-US" sz="3200" dirty="0">
                <a:solidFill>
                  <a:schemeClr val="bg1"/>
                </a:solidFill>
                <a:latin typeface="Lato Bold" panose="020F0502020204030203" charset="0"/>
                <a:ea typeface="Lato Bold" panose="020F0502020204030203" charset="0"/>
                <a:cs typeface="Lato Bold" panose="020F0502020204030203" charset="0"/>
              </a:rPr>
              <a:t> </a:t>
            </a:r>
            <a:r>
              <a:rPr lang="en-US" sz="3200" dirty="0" err="1">
                <a:solidFill>
                  <a:schemeClr val="bg1"/>
                </a:solidFill>
                <a:latin typeface="Lato Bold" panose="020F0502020204030203" charset="0"/>
                <a:ea typeface="Lato Bold" panose="020F0502020204030203" charset="0"/>
                <a:cs typeface="Lato Bold" panose="020F0502020204030203" charset="0"/>
              </a:rPr>
              <a:t>toán</a:t>
            </a:r>
            <a:endParaRPr lang="en-US" sz="3200" dirty="0">
              <a:solidFill>
                <a:schemeClr val="bg1"/>
              </a:solidFill>
              <a:latin typeface="Lato Bold" panose="020F0502020204030203" charset="0"/>
              <a:ea typeface="Lato Bold" panose="020F0502020204030203" charset="0"/>
              <a:cs typeface="Lato Bold" panose="020F0502020204030203" charset="0"/>
            </a:endParaRPr>
          </a:p>
        </p:txBody>
      </p:sp>
      <p:sp>
        <p:nvSpPr>
          <p:cNvPr id="34" name="TextBox 33">
            <a:extLst>
              <a:ext uri="{FF2B5EF4-FFF2-40B4-BE49-F238E27FC236}">
                <a16:creationId xmlns:a16="http://schemas.microsoft.com/office/drawing/2014/main" id="{40790A5E-4D04-8E4F-A255-C2B1A8CFFC02}"/>
              </a:ext>
            </a:extLst>
          </p:cNvPr>
          <p:cNvSpPr txBox="1"/>
          <p:nvPr/>
        </p:nvSpPr>
        <p:spPr>
          <a:xfrm>
            <a:off x="229776" y="5122381"/>
            <a:ext cx="2277671" cy="584775"/>
          </a:xfrm>
          <a:prstGeom prst="rect">
            <a:avLst/>
          </a:prstGeom>
          <a:noFill/>
        </p:spPr>
        <p:txBody>
          <a:bodyPr wrap="square">
            <a:spAutoFit/>
          </a:bodyPr>
          <a:lstStyle/>
          <a:p>
            <a:pPr algn="ctr"/>
            <a:r>
              <a:rPr lang="en-US" sz="3200" dirty="0" err="1">
                <a:solidFill>
                  <a:schemeClr val="bg1"/>
                </a:solidFill>
                <a:latin typeface="Lato Bold" panose="020F0502020204030203" charset="0"/>
                <a:ea typeface="Lato Bold" panose="020F0502020204030203" charset="0"/>
                <a:cs typeface="Lato Bold" panose="020F0502020204030203" charset="0"/>
              </a:rPr>
              <a:t>Xây</a:t>
            </a:r>
            <a:r>
              <a:rPr lang="en-US" sz="3200" dirty="0">
                <a:solidFill>
                  <a:schemeClr val="bg1"/>
                </a:solidFill>
                <a:latin typeface="Lato Bold" panose="020F0502020204030203" charset="0"/>
                <a:ea typeface="Lato Bold" panose="020F0502020204030203" charset="0"/>
                <a:cs typeface="Lato Bold" panose="020F0502020204030203" charset="0"/>
              </a:rPr>
              <a:t> </a:t>
            </a:r>
            <a:r>
              <a:rPr lang="en-US" sz="3200" dirty="0" err="1">
                <a:solidFill>
                  <a:schemeClr val="bg1"/>
                </a:solidFill>
                <a:latin typeface="Lato Bold" panose="020F0502020204030203" charset="0"/>
                <a:ea typeface="Lato Bold" panose="020F0502020204030203" charset="0"/>
                <a:cs typeface="Lato Bold" panose="020F0502020204030203" charset="0"/>
              </a:rPr>
              <a:t>dựng</a:t>
            </a:r>
            <a:endParaRPr lang="en-US" sz="3200" dirty="0">
              <a:solidFill>
                <a:schemeClr val="bg1"/>
              </a:solidFill>
              <a:latin typeface="Lato Bold" panose="020F0502020204030203" charset="0"/>
              <a:ea typeface="Lato Bold" panose="020F0502020204030203" charset="0"/>
              <a:cs typeface="Lato Bold" panose="020F0502020204030203" charset="0"/>
            </a:endParaRPr>
          </a:p>
        </p:txBody>
      </p:sp>
    </p:spTree>
    <p:extLst>
      <p:ext uri="{BB962C8B-B14F-4D97-AF65-F5344CB8AC3E}">
        <p14:creationId xmlns:p14="http://schemas.microsoft.com/office/powerpoint/2010/main" val="3178720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3774187" y="-2947126"/>
            <a:ext cx="914400" cy="7951652"/>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6621198" cy="841512"/>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I.1. Retail sales</a:t>
            </a:r>
          </a:p>
        </p:txBody>
      </p:sp>
      <p:sp>
        <p:nvSpPr>
          <p:cNvPr id="5" name="TextBox 4">
            <a:extLst>
              <a:ext uri="{FF2B5EF4-FFF2-40B4-BE49-F238E27FC236}">
                <a16:creationId xmlns:a16="http://schemas.microsoft.com/office/drawing/2014/main" id="{186A8ED1-5448-87C0-8243-568EDD369532}"/>
              </a:ext>
            </a:extLst>
          </p:cNvPr>
          <p:cNvSpPr txBox="1"/>
          <p:nvPr/>
        </p:nvSpPr>
        <p:spPr>
          <a:xfrm>
            <a:off x="1730214" y="2327344"/>
            <a:ext cx="14805186" cy="6630918"/>
          </a:xfrm>
          <a:prstGeom prst="rect">
            <a:avLst/>
          </a:prstGeom>
          <a:noFill/>
        </p:spPr>
        <p:txBody>
          <a:bodyPr wrap="square">
            <a:spAutoFit/>
          </a:bodyPr>
          <a:lstStyle/>
          <a:p>
            <a:pPr rtl="0" fontAlgn="base">
              <a:lnSpc>
                <a:spcPct val="150000"/>
              </a:lnSpc>
              <a:spcBef>
                <a:spcPts val="0"/>
              </a:spcBef>
              <a:spcAft>
                <a:spcPts val="0"/>
              </a:spcAft>
            </a:pPr>
            <a:r>
              <a:rPr lang="vi-VN" sz="3600" b="0" i="0" u="none" strike="noStrike" dirty="0">
                <a:solidFill>
                  <a:srgbClr val="000000"/>
                </a:solidFill>
                <a:effectLst/>
                <a:latin typeface="Lato Bold" panose="020F0502020204030203" charset="0"/>
                <a:ea typeface="Lato Bold" panose="020F0502020204030203" charset="0"/>
                <a:cs typeface="Lato Bold" panose="020F0502020204030203" charset="0"/>
              </a:rPr>
              <a:t>Phân tích dữ liệu bán hàng để làm gì?</a:t>
            </a:r>
          </a:p>
          <a:p>
            <a:pPr marL="342900" rtl="0">
              <a:lnSpc>
                <a:spcPct val="150000"/>
              </a:lnSpc>
              <a:spcBef>
                <a:spcPts val="0"/>
              </a:spcBef>
              <a:spcAft>
                <a:spcPts val="0"/>
              </a:spcAft>
            </a:pPr>
            <a:r>
              <a:rPr lang="vi-VN" sz="3600" b="0" u="none" strike="noStrike" dirty="0">
                <a:solidFill>
                  <a:srgbClr val="000000"/>
                </a:solidFill>
                <a:effectLst/>
                <a:latin typeface="Lato Italics" panose="020B0604020202020204" charset="0"/>
                <a:ea typeface="Lato Italics" panose="020B0604020202020204" charset="0"/>
                <a:cs typeface="Lato Italics" panose="020B0604020202020204" charset="0"/>
              </a:rPr>
              <a:t>1. Xác định phân khúc khách hàng.</a:t>
            </a:r>
            <a:endParaRPr lang="vi-VN" sz="3600" b="0" dirty="0">
              <a:effectLst/>
              <a:latin typeface="Lato Italics" panose="020B0604020202020204" charset="0"/>
              <a:ea typeface="Lato Italics" panose="020B0604020202020204" charset="0"/>
              <a:cs typeface="Lato Italics" panose="020B0604020202020204" charset="0"/>
            </a:endParaRPr>
          </a:p>
          <a:p>
            <a:pPr marL="342900" rtl="0">
              <a:lnSpc>
                <a:spcPct val="150000"/>
              </a:lnSpc>
              <a:spcBef>
                <a:spcPts val="0"/>
              </a:spcBef>
              <a:spcAft>
                <a:spcPts val="0"/>
              </a:spcAft>
            </a:pPr>
            <a:r>
              <a:rPr lang="vi-VN" sz="3600" b="0" u="none" strike="noStrike" dirty="0">
                <a:solidFill>
                  <a:srgbClr val="000000"/>
                </a:solidFill>
                <a:effectLst/>
                <a:latin typeface="Lato Italics" panose="020B0604020202020204" charset="0"/>
                <a:ea typeface="Lato Italics" panose="020B0604020202020204" charset="0"/>
                <a:cs typeface="Lato Italics" panose="020B0604020202020204" charset="0"/>
              </a:rPr>
              <a:t>2. Xác định hiệu quả của một chiến dịch hay một chương trình xúc tiến.</a:t>
            </a:r>
            <a:endParaRPr lang="vi-VN" sz="3600" b="0" dirty="0">
              <a:effectLst/>
              <a:latin typeface="Lato Italics" panose="020B0604020202020204" charset="0"/>
              <a:ea typeface="Lato Italics" panose="020B0604020202020204" charset="0"/>
              <a:cs typeface="Lato Italics" panose="020B0604020202020204" charset="0"/>
            </a:endParaRPr>
          </a:p>
          <a:p>
            <a:pPr marL="342900" rtl="0">
              <a:lnSpc>
                <a:spcPct val="150000"/>
              </a:lnSpc>
              <a:spcBef>
                <a:spcPts val="0"/>
              </a:spcBef>
              <a:spcAft>
                <a:spcPts val="0"/>
              </a:spcAft>
            </a:pPr>
            <a:r>
              <a:rPr lang="vi-VN" sz="3600" b="0" u="none" strike="noStrike" dirty="0">
                <a:solidFill>
                  <a:srgbClr val="000000"/>
                </a:solidFill>
                <a:effectLst/>
                <a:latin typeface="Lato Italics" panose="020B0604020202020204" charset="0"/>
                <a:ea typeface="Lato Italics" panose="020B0604020202020204" charset="0"/>
                <a:cs typeface="Lato Italics" panose="020B0604020202020204" charset="0"/>
              </a:rPr>
              <a:t>3. Xác định khách hàng tiềm năng. </a:t>
            </a:r>
            <a:endParaRPr lang="vi-VN" sz="3600" b="0" dirty="0">
              <a:effectLst/>
              <a:latin typeface="Lato Italics" panose="020B0604020202020204" charset="0"/>
              <a:ea typeface="Lato Italics" panose="020B0604020202020204" charset="0"/>
              <a:cs typeface="Lato Italics" panose="020B0604020202020204" charset="0"/>
            </a:endParaRPr>
          </a:p>
          <a:p>
            <a:pPr marL="342900" rtl="0">
              <a:lnSpc>
                <a:spcPct val="150000"/>
              </a:lnSpc>
              <a:spcBef>
                <a:spcPts val="0"/>
              </a:spcBef>
              <a:spcAft>
                <a:spcPts val="0"/>
              </a:spcAft>
            </a:pPr>
            <a:r>
              <a:rPr lang="vi-VN" sz="3600" b="0" u="none" strike="noStrike" dirty="0">
                <a:solidFill>
                  <a:srgbClr val="000000"/>
                </a:solidFill>
                <a:effectLst/>
                <a:latin typeface="Lato Italics" panose="020B0604020202020204" charset="0"/>
                <a:ea typeface="Lato Italics" panose="020B0604020202020204" charset="0"/>
                <a:cs typeface="Lato Italics" panose="020B0604020202020204" charset="0"/>
              </a:rPr>
              <a:t>4. Xác định khách hàng trung </a:t>
            </a:r>
            <a:r>
              <a:rPr lang="en-US" sz="3600" b="0" u="none" strike="noStrike" dirty="0" err="1">
                <a:solidFill>
                  <a:srgbClr val="000000"/>
                </a:solidFill>
                <a:effectLst/>
                <a:latin typeface="Lato Italics" panose="020B0604020202020204" charset="0"/>
                <a:ea typeface="Lato Italics" panose="020B0604020202020204" charset="0"/>
                <a:cs typeface="Lato Italics" panose="020B0604020202020204" charset="0"/>
              </a:rPr>
              <a:t>thành</a:t>
            </a:r>
            <a:r>
              <a:rPr lang="vi-VN" sz="3600" b="0" u="none" strike="noStrike" dirty="0">
                <a:solidFill>
                  <a:srgbClr val="000000"/>
                </a:solidFill>
                <a:effectLst/>
                <a:latin typeface="Lato Italics" panose="020B0604020202020204" charset="0"/>
                <a:ea typeface="Lato Italics" panose="020B0604020202020204" charset="0"/>
                <a:cs typeface="Lato Italics" panose="020B0604020202020204" charset="0"/>
              </a:rPr>
              <a:t>.</a:t>
            </a:r>
            <a:endParaRPr lang="vi-VN" sz="3600" b="0" dirty="0">
              <a:effectLst/>
              <a:latin typeface="Lato Italics" panose="020B0604020202020204" charset="0"/>
              <a:ea typeface="Lato Italics" panose="020B0604020202020204" charset="0"/>
              <a:cs typeface="Lato Italics" panose="020B0604020202020204" charset="0"/>
            </a:endParaRPr>
          </a:p>
          <a:p>
            <a:pPr marL="342900" rtl="0">
              <a:lnSpc>
                <a:spcPct val="150000"/>
              </a:lnSpc>
              <a:spcBef>
                <a:spcPts val="0"/>
              </a:spcBef>
              <a:spcAft>
                <a:spcPts val="0"/>
              </a:spcAft>
            </a:pPr>
            <a:r>
              <a:rPr lang="vi-VN" sz="3600" b="0" u="none" strike="noStrike" dirty="0">
                <a:solidFill>
                  <a:srgbClr val="000000"/>
                </a:solidFill>
                <a:effectLst/>
                <a:latin typeface="Lato Italics" panose="020B0604020202020204" charset="0"/>
                <a:ea typeface="Lato Italics" panose="020B0604020202020204" charset="0"/>
                <a:cs typeface="Lato Italics" panose="020B0604020202020204" charset="0"/>
              </a:rPr>
              <a:t>5. Giá sản phẩm. </a:t>
            </a:r>
            <a:endParaRPr lang="vi-VN" sz="3600" b="0" dirty="0">
              <a:effectLst/>
              <a:latin typeface="Lato Italics" panose="020B0604020202020204" charset="0"/>
              <a:ea typeface="Lato Italics" panose="020B0604020202020204" charset="0"/>
              <a:cs typeface="Lato Italics" panose="020B0604020202020204" charset="0"/>
            </a:endParaRPr>
          </a:p>
          <a:p>
            <a:pPr>
              <a:lnSpc>
                <a:spcPct val="150000"/>
              </a:lnSpc>
            </a:pPr>
            <a:br>
              <a:rPr lang="vi-VN" sz="3600" dirty="0">
                <a:latin typeface="Lato" panose="020F0502020204030203" pitchFamily="34" charset="0"/>
                <a:ea typeface="Lato" panose="020F0502020204030203" pitchFamily="34" charset="0"/>
                <a:cs typeface="Lato" panose="020F0502020204030203" pitchFamily="34" charset="0"/>
              </a:rPr>
            </a:br>
            <a:endParaRPr lang="en-US" sz="3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01405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3403655" y="2532206"/>
            <a:ext cx="12999297" cy="1012393"/>
          </a:xfrm>
          <a:prstGeom prst="rect">
            <a:avLst/>
          </a:prstGeom>
        </p:spPr>
        <p:txBody>
          <a:bodyPr lIns="0" tIns="0" rIns="0" bIns="0" rtlCol="0" anchor="t">
            <a:spAutoFit/>
          </a:bodyPr>
          <a:lstStyle/>
          <a:p>
            <a:pPr algn="just">
              <a:lnSpc>
                <a:spcPts val="4060"/>
              </a:lnSpc>
            </a:pPr>
            <a:r>
              <a:rPr lang="en-US" sz="3200" dirty="0" err="1">
                <a:solidFill>
                  <a:srgbClr val="000000"/>
                </a:solidFill>
                <a:latin typeface="Lato Italics" panose="020B0604020202020204" charset="0"/>
                <a:ea typeface="Lato Italics" panose="020B0604020202020204" charset="0"/>
                <a:cs typeface="Lato Italics" panose="020B0604020202020204" charset="0"/>
              </a:rPr>
              <a:t>Nhà</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quản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lý</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mong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muốn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biết</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được</a:t>
            </a:r>
            <a:r>
              <a:rPr lang="en-US" sz="3200" dirty="0">
                <a:solidFill>
                  <a:srgbClr val="000000"/>
                </a:solidFill>
                <a:latin typeface="Lato Italics" panose="020B0604020202020204" charset="0"/>
                <a:ea typeface="Lato Italics" panose="020B0604020202020204" charset="0"/>
                <a:cs typeface="Lato Italics" panose="020B0604020202020204" charset="0"/>
              </a:rPr>
              <a:t> ảnh </a:t>
            </a:r>
            <a:r>
              <a:rPr lang="en-US" sz="3200" dirty="0" err="1">
                <a:solidFill>
                  <a:srgbClr val="000000"/>
                </a:solidFill>
                <a:latin typeface="Lato Italics" panose="020B0604020202020204" charset="0"/>
                <a:ea typeface="Lato Italics" panose="020B0604020202020204" charset="0"/>
                <a:cs typeface="Lato Italics" panose="020B0604020202020204" charset="0"/>
              </a:rPr>
              <a:t>hưởng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của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các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loại</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giảm</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giá</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tới</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doanh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sản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phẩm</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để</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đưa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ra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hướng</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tiếp</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thị</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đạt</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hiệu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quả</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cao</a:t>
            </a:r>
            <a:r>
              <a:rPr lang="en-US" sz="3200" dirty="0">
                <a:solidFill>
                  <a:srgbClr val="000000"/>
                </a:solidFill>
                <a:latin typeface="Lato Italics" panose="020B0604020202020204" charset="0"/>
                <a:ea typeface="Lato Italics" panose="020B0604020202020204" charset="0"/>
                <a:cs typeface="Lato Italics" panose="020B0604020202020204" charset="0"/>
              </a:rPr>
              <a:t>.</a:t>
            </a:r>
          </a:p>
        </p:txBody>
      </p:sp>
      <p:sp>
        <p:nvSpPr>
          <p:cNvPr id="14" name="TextBox 14"/>
          <p:cNvSpPr txBox="1"/>
          <p:nvPr/>
        </p:nvSpPr>
        <p:spPr>
          <a:xfrm>
            <a:off x="3403655" y="3848100"/>
            <a:ext cx="12999297" cy="3636445"/>
          </a:xfrm>
          <a:prstGeom prst="rect">
            <a:avLst/>
          </a:prstGeom>
        </p:spPr>
        <p:txBody>
          <a:bodyPr lIns="0" tIns="0" rIns="0" bIns="0" rtlCol="0" anchor="t">
            <a:spAutoFit/>
          </a:bodyPr>
          <a:lstStyle/>
          <a:p>
            <a:pPr algn="just">
              <a:lnSpc>
                <a:spcPts val="4060"/>
              </a:lnSpc>
            </a:pPr>
            <a:r>
              <a:rPr lang="en-US" sz="3200" dirty="0" err="1">
                <a:solidFill>
                  <a:srgbClr val="000000"/>
                </a:solidFill>
                <a:latin typeface="Lato Italics" panose="020B0604020202020204" charset="0"/>
                <a:ea typeface="Lato Italics" panose="020B0604020202020204" charset="0"/>
                <a:cs typeface="Lato Italics" panose="020B0604020202020204" charset="0"/>
              </a:rPr>
              <a:t>Dựa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vào</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bộ</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dữ</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liệu</a:t>
            </a:r>
            <a:r>
              <a:rPr lang="en-US" sz="3200" dirty="0">
                <a:solidFill>
                  <a:srgbClr val="000000"/>
                </a:solidFill>
                <a:latin typeface="Lato Italics" panose="020B0604020202020204" charset="0"/>
                <a:ea typeface="Lato Italics" panose="020B0604020202020204" charset="0"/>
                <a:cs typeface="Lato Italics" panose="020B0604020202020204" charset="0"/>
              </a:rPr>
              <a:t>, ta </a:t>
            </a:r>
            <a:r>
              <a:rPr lang="en-US" sz="3200" dirty="0" err="1">
                <a:solidFill>
                  <a:srgbClr val="000000"/>
                </a:solidFill>
                <a:latin typeface="Lato Italics" panose="020B0604020202020204" charset="0"/>
                <a:ea typeface="Lato Italics" panose="020B0604020202020204" charset="0"/>
                <a:cs typeface="Lato Italics" panose="020B0604020202020204" charset="0"/>
              </a:rPr>
              <a:t>xây</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dựng</a:t>
            </a:r>
            <a:r>
              <a:rPr lang="en-US" sz="3200" dirty="0">
                <a:solidFill>
                  <a:srgbClr val="000000"/>
                </a:solidFill>
                <a:latin typeface="Lato Italics" panose="020B0604020202020204" charset="0"/>
                <a:ea typeface="Lato Italics" panose="020B0604020202020204" charset="0"/>
                <a:cs typeface="Lato Italics" panose="020B0604020202020204" charset="0"/>
              </a:rPr>
              <a:t> dashboard </a:t>
            </a:r>
            <a:r>
              <a:rPr lang="en-US" sz="3200" dirty="0" err="1">
                <a:solidFill>
                  <a:srgbClr val="000000"/>
                </a:solidFill>
                <a:latin typeface="Lato Italics" panose="020B0604020202020204" charset="0"/>
                <a:ea typeface="Lato Italics" panose="020B0604020202020204" charset="0"/>
                <a:cs typeface="Lato Italics" panose="020B0604020202020204" charset="0"/>
              </a:rPr>
              <a:t>phân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tích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giảm</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giá</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theo</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các</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yếu</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tố</a:t>
            </a:r>
            <a:r>
              <a:rPr lang="en-US" sz="3200" dirty="0">
                <a:solidFill>
                  <a:srgbClr val="000000"/>
                </a:solidFill>
                <a:latin typeface="Lato Italics" panose="020B0604020202020204" charset="0"/>
                <a:ea typeface="Lato Italics" panose="020B0604020202020204" charset="0"/>
                <a:cs typeface="Lato Italics" panose="020B0604020202020204" charset="0"/>
              </a:rPr>
              <a:t>:</a:t>
            </a:r>
          </a:p>
          <a:p>
            <a:pPr marL="626112" lvl="1" indent="-313056" algn="just">
              <a:lnSpc>
                <a:spcPts val="4060"/>
              </a:lnSpc>
              <a:buFont typeface="Arial"/>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nhãn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hiệu</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chiến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dịch</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loại</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chiến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dịch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và</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thời</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gian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diễn</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ra</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ngành</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hàng</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a:p>
            <a:pPr marL="626112" lvl="1" indent="-313056" algn="just">
              <a:lnSpc>
                <a:spcPts val="4060"/>
              </a:lnSpc>
              <a:buFont typeface="Arial"/>
              <a:buChar char="•"/>
            </a:pPr>
            <a:r>
              <a:rPr lang="en-US" sz="3200" dirty="0">
                <a:solidFill>
                  <a:srgbClr val="000000"/>
                </a:solidFill>
                <a:latin typeface="Lato Italics" panose="020B0604020202020204" charset="0"/>
                <a:ea typeface="Lato Italics" panose="020B0604020202020204" charset="0"/>
                <a:cs typeface="Lato Italics" panose="020B0604020202020204" charset="0"/>
              </a:rPr>
              <a:t>Theo </a:t>
            </a:r>
            <a:r>
              <a:rPr lang="en-US" sz="3200" dirty="0" err="1">
                <a:solidFill>
                  <a:srgbClr val="000000"/>
                </a:solidFill>
                <a:latin typeface="Lato Italics" panose="020B0604020202020204" charset="0"/>
                <a:ea typeface="Lato Italics" panose="020B0604020202020204" charset="0"/>
                <a:cs typeface="Lato Italics" panose="020B0604020202020204" charset="0"/>
              </a:rPr>
              <a:t>hộ</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gia</a:t>
            </a:r>
            <a:r>
              <a:rPr lang="en-US" sz="3200" dirty="0">
                <a:solidFill>
                  <a:srgbClr val="000000"/>
                </a:solidFill>
                <a:latin typeface="Lato Italics" panose="020B0604020202020204" charset="0"/>
                <a:ea typeface="Lato Italics" panose="020B0604020202020204" charset="0"/>
                <a:cs typeface="Lato Italics" panose="020B0604020202020204" charset="0"/>
              </a:rPr>
              <a:t> </a:t>
            </a:r>
            <a:r>
              <a:rPr lang="en-US" sz="3200" dirty="0" err="1">
                <a:solidFill>
                  <a:srgbClr val="000000"/>
                </a:solidFill>
                <a:latin typeface="Lato Italics" panose="020B0604020202020204" charset="0"/>
                <a:ea typeface="Lato Italics" panose="020B0604020202020204" charset="0"/>
                <a:cs typeface="Lato Italics" panose="020B0604020202020204" charset="0"/>
              </a:rPr>
              <a:t>đình</a:t>
            </a:r>
            <a:endParaRPr lang="en-US" sz="3200" dirty="0">
              <a:solidFill>
                <a:srgbClr val="000000"/>
              </a:solidFill>
              <a:latin typeface="Lato Italics" panose="020B0604020202020204" charset="0"/>
              <a:ea typeface="Lato Italics" panose="020B0604020202020204" charset="0"/>
              <a:cs typeface="Lato Italics" panose="020B0604020202020204" charset="0"/>
            </a:endParaRPr>
          </a:p>
        </p:txBody>
      </p:sp>
      <p:grpSp>
        <p:nvGrpSpPr>
          <p:cNvPr id="23" name="Group 2">
            <a:extLst>
              <a:ext uri="{FF2B5EF4-FFF2-40B4-BE49-F238E27FC236}">
                <a16:creationId xmlns:a16="http://schemas.microsoft.com/office/drawing/2014/main" id="{13591248-5A35-D93C-E687-6C30268A6446}"/>
              </a:ext>
            </a:extLst>
          </p:cNvPr>
          <p:cNvGrpSpPr/>
          <p:nvPr/>
        </p:nvGrpSpPr>
        <p:grpSpPr>
          <a:xfrm>
            <a:off x="2578265" y="0"/>
            <a:ext cx="452408" cy="10287000"/>
            <a:chOff x="0" y="0"/>
            <a:chExt cx="165040" cy="3752725"/>
          </a:xfrm>
        </p:grpSpPr>
        <p:sp>
          <p:nvSpPr>
            <p:cNvPr id="24" name="Freeform 3">
              <a:extLst>
                <a:ext uri="{FF2B5EF4-FFF2-40B4-BE49-F238E27FC236}">
                  <a16:creationId xmlns:a16="http://schemas.microsoft.com/office/drawing/2014/main" id="{3179A39B-18C1-3929-458D-91EE6E9C8A4C}"/>
                </a:ext>
              </a:extLst>
            </p:cNvPr>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25" name="Group 18">
            <a:extLst>
              <a:ext uri="{FF2B5EF4-FFF2-40B4-BE49-F238E27FC236}">
                <a16:creationId xmlns:a16="http://schemas.microsoft.com/office/drawing/2014/main" id="{15662557-E699-F4D0-5C85-F9CB45CF669F}"/>
              </a:ext>
            </a:extLst>
          </p:cNvPr>
          <p:cNvGrpSpPr/>
          <p:nvPr/>
        </p:nvGrpSpPr>
        <p:grpSpPr>
          <a:xfrm rot="-5400000">
            <a:off x="1169207" y="1359945"/>
            <a:ext cx="829509" cy="3167922"/>
            <a:chOff x="0" y="0"/>
            <a:chExt cx="2354580" cy="5581882"/>
          </a:xfrm>
        </p:grpSpPr>
        <p:sp>
          <p:nvSpPr>
            <p:cNvPr id="26" name="Freeform 19">
              <a:extLst>
                <a:ext uri="{FF2B5EF4-FFF2-40B4-BE49-F238E27FC236}">
                  <a16:creationId xmlns:a16="http://schemas.microsoft.com/office/drawing/2014/main" id="{A45E0D5F-573A-7BAA-B526-F43E26FC36C2}"/>
                </a:ext>
              </a:extLst>
            </p:cNvPr>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7" name="Group 20">
            <a:extLst>
              <a:ext uri="{FF2B5EF4-FFF2-40B4-BE49-F238E27FC236}">
                <a16:creationId xmlns:a16="http://schemas.microsoft.com/office/drawing/2014/main" id="{B6759268-7D7D-D28C-FC5A-C282DE66F073}"/>
              </a:ext>
            </a:extLst>
          </p:cNvPr>
          <p:cNvGrpSpPr/>
          <p:nvPr/>
        </p:nvGrpSpPr>
        <p:grpSpPr>
          <a:xfrm rot="-5400000">
            <a:off x="6182375" y="-2587876"/>
            <a:ext cx="1629197" cy="7951652"/>
            <a:chOff x="0" y="0"/>
            <a:chExt cx="2354580" cy="11492046"/>
          </a:xfrm>
        </p:grpSpPr>
        <p:sp>
          <p:nvSpPr>
            <p:cNvPr id="28" name="Freeform 21">
              <a:extLst>
                <a:ext uri="{FF2B5EF4-FFF2-40B4-BE49-F238E27FC236}">
                  <a16:creationId xmlns:a16="http://schemas.microsoft.com/office/drawing/2014/main" id="{4C81A32E-907B-BA04-7FDC-F86DD92D05F4}"/>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id="29" name="Group 22">
            <a:extLst>
              <a:ext uri="{FF2B5EF4-FFF2-40B4-BE49-F238E27FC236}">
                <a16:creationId xmlns:a16="http://schemas.microsoft.com/office/drawing/2014/main" id="{16123754-8697-20C2-C906-AE02D8501CEC}"/>
              </a:ext>
            </a:extLst>
          </p:cNvPr>
          <p:cNvGrpSpPr/>
          <p:nvPr/>
        </p:nvGrpSpPr>
        <p:grpSpPr>
          <a:xfrm rot="-5400000">
            <a:off x="1169207" y="2757731"/>
            <a:ext cx="829509" cy="3167922"/>
            <a:chOff x="0" y="0"/>
            <a:chExt cx="2354580" cy="5581882"/>
          </a:xfrm>
        </p:grpSpPr>
        <p:sp>
          <p:nvSpPr>
            <p:cNvPr id="30" name="Freeform 23">
              <a:extLst>
                <a:ext uri="{FF2B5EF4-FFF2-40B4-BE49-F238E27FC236}">
                  <a16:creationId xmlns:a16="http://schemas.microsoft.com/office/drawing/2014/main" id="{5C34B479-5FD2-FE7E-09F8-79D0388C09B6}"/>
                </a:ext>
              </a:extLst>
            </p:cNvPr>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2" name="TextBox 12"/>
          <p:cNvSpPr txBox="1"/>
          <p:nvPr/>
        </p:nvSpPr>
        <p:spPr>
          <a:xfrm>
            <a:off x="2578265" y="1040952"/>
            <a:ext cx="8183276" cy="821379"/>
          </a:xfrm>
          <a:prstGeom prst="rect">
            <a:avLst/>
          </a:prstGeom>
        </p:spPr>
        <p:txBody>
          <a:bodyPr lIns="0" tIns="0" rIns="0" bIns="0" rtlCol="0" anchor="t">
            <a:spAutoFit/>
          </a:bodyPr>
          <a:lstStyle/>
          <a:p>
            <a:pPr algn="ctr">
              <a:lnSpc>
                <a:spcPts val="6300"/>
              </a:lnSpc>
            </a:pPr>
            <a:r>
              <a:rPr lang="en-US" sz="6000" spc="300" dirty="0">
                <a:solidFill>
                  <a:schemeClr val="bg1"/>
                </a:solidFill>
                <a:latin typeface="Poppins Ultra-Bold"/>
              </a:rPr>
              <a:t>DASHBOARD 3</a:t>
            </a:r>
          </a:p>
        </p:txBody>
      </p:sp>
      <p:sp>
        <p:nvSpPr>
          <p:cNvPr id="32" name="TextBox 31">
            <a:extLst>
              <a:ext uri="{FF2B5EF4-FFF2-40B4-BE49-F238E27FC236}">
                <a16:creationId xmlns:a16="http://schemas.microsoft.com/office/drawing/2014/main" id="{EF087189-EB30-163D-91FD-84396D69748D}"/>
              </a:ext>
            </a:extLst>
          </p:cNvPr>
          <p:cNvSpPr txBox="1"/>
          <p:nvPr/>
        </p:nvSpPr>
        <p:spPr>
          <a:xfrm>
            <a:off x="228600" y="2651741"/>
            <a:ext cx="2097143" cy="584775"/>
          </a:xfrm>
          <a:prstGeom prst="rect">
            <a:avLst/>
          </a:prstGeom>
          <a:noFill/>
        </p:spPr>
        <p:txBody>
          <a:bodyPr wrap="square">
            <a:spAutoFit/>
          </a:bodyPr>
          <a:lstStyle/>
          <a:p>
            <a:pPr algn="ctr"/>
            <a:r>
              <a:rPr lang="en-US" sz="3200" dirty="0" err="1">
                <a:solidFill>
                  <a:schemeClr val="bg1"/>
                </a:solidFill>
                <a:latin typeface="Lato Bold" panose="020F0502020204030203" charset="0"/>
                <a:ea typeface="Lato Bold" panose="020F0502020204030203" charset="0"/>
                <a:cs typeface="Lato Bold" panose="020F0502020204030203" charset="0"/>
              </a:rPr>
              <a:t>Bài</a:t>
            </a:r>
            <a:r>
              <a:rPr lang="en-US" sz="3200" dirty="0">
                <a:solidFill>
                  <a:schemeClr val="bg1"/>
                </a:solidFill>
                <a:latin typeface="Lato Bold" panose="020F0502020204030203" charset="0"/>
                <a:ea typeface="Lato Bold" panose="020F0502020204030203" charset="0"/>
                <a:cs typeface="Lato Bold" panose="020F0502020204030203" charset="0"/>
              </a:rPr>
              <a:t> </a:t>
            </a:r>
            <a:r>
              <a:rPr lang="en-US" sz="3200" dirty="0" err="1">
                <a:solidFill>
                  <a:schemeClr val="bg1"/>
                </a:solidFill>
                <a:latin typeface="Lato Bold" panose="020F0502020204030203" charset="0"/>
                <a:ea typeface="Lato Bold" panose="020F0502020204030203" charset="0"/>
                <a:cs typeface="Lato Bold" panose="020F0502020204030203" charset="0"/>
              </a:rPr>
              <a:t>toán</a:t>
            </a:r>
            <a:endParaRPr lang="en-US" sz="3200" dirty="0">
              <a:solidFill>
                <a:schemeClr val="bg1"/>
              </a:solidFill>
              <a:latin typeface="Lato Bold" panose="020F0502020204030203" charset="0"/>
              <a:ea typeface="Lato Bold" panose="020F0502020204030203" charset="0"/>
              <a:cs typeface="Lato Bold" panose="020F0502020204030203" charset="0"/>
            </a:endParaRPr>
          </a:p>
        </p:txBody>
      </p:sp>
      <p:sp>
        <p:nvSpPr>
          <p:cNvPr id="34" name="TextBox 33">
            <a:extLst>
              <a:ext uri="{FF2B5EF4-FFF2-40B4-BE49-F238E27FC236}">
                <a16:creationId xmlns:a16="http://schemas.microsoft.com/office/drawing/2014/main" id="{40790A5E-4D04-8E4F-A255-C2B1A8CFFC02}"/>
              </a:ext>
            </a:extLst>
          </p:cNvPr>
          <p:cNvSpPr txBox="1"/>
          <p:nvPr/>
        </p:nvSpPr>
        <p:spPr>
          <a:xfrm>
            <a:off x="229776" y="4049528"/>
            <a:ext cx="2277671" cy="584775"/>
          </a:xfrm>
          <a:prstGeom prst="rect">
            <a:avLst/>
          </a:prstGeom>
          <a:noFill/>
        </p:spPr>
        <p:txBody>
          <a:bodyPr wrap="square">
            <a:spAutoFit/>
          </a:bodyPr>
          <a:lstStyle/>
          <a:p>
            <a:pPr algn="ctr"/>
            <a:r>
              <a:rPr lang="en-US" sz="3200" dirty="0" err="1">
                <a:solidFill>
                  <a:schemeClr val="bg1"/>
                </a:solidFill>
                <a:latin typeface="Lato Bold" panose="020F0502020204030203" charset="0"/>
                <a:ea typeface="Lato Bold" panose="020F0502020204030203" charset="0"/>
                <a:cs typeface="Lato Bold" panose="020F0502020204030203" charset="0"/>
              </a:rPr>
              <a:t>Xây</a:t>
            </a:r>
            <a:r>
              <a:rPr lang="en-US" sz="3200" dirty="0">
                <a:solidFill>
                  <a:schemeClr val="bg1"/>
                </a:solidFill>
                <a:latin typeface="Lato Bold" panose="020F0502020204030203" charset="0"/>
                <a:ea typeface="Lato Bold" panose="020F0502020204030203" charset="0"/>
                <a:cs typeface="Lato Bold" panose="020F0502020204030203" charset="0"/>
              </a:rPr>
              <a:t> </a:t>
            </a:r>
            <a:r>
              <a:rPr lang="en-US" sz="3200" dirty="0" err="1">
                <a:solidFill>
                  <a:schemeClr val="bg1"/>
                </a:solidFill>
                <a:latin typeface="Lato Bold" panose="020F0502020204030203" charset="0"/>
                <a:ea typeface="Lato Bold" panose="020F0502020204030203" charset="0"/>
                <a:cs typeface="Lato Bold" panose="020F0502020204030203" charset="0"/>
              </a:rPr>
              <a:t>dựng</a:t>
            </a:r>
            <a:endParaRPr lang="en-US" sz="3200" dirty="0">
              <a:solidFill>
                <a:schemeClr val="bg1"/>
              </a:solidFill>
              <a:latin typeface="Lato Bold" panose="020F0502020204030203" charset="0"/>
              <a:ea typeface="Lato Bold" panose="020F0502020204030203" charset="0"/>
              <a:cs typeface="Lato Bold" panose="020F0502020204030203" charset="0"/>
            </a:endParaRPr>
          </a:p>
        </p:txBody>
      </p:sp>
    </p:spTree>
    <p:extLst>
      <p:ext uri="{BB962C8B-B14F-4D97-AF65-F5344CB8AC3E}">
        <p14:creationId xmlns:p14="http://schemas.microsoft.com/office/powerpoint/2010/main" val="35359990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1"/>
          <p:cNvSpPr/>
          <p:nvPr/>
        </p:nvSpPr>
        <p:spPr>
          <a:xfrm>
            <a:off x="11988014" y="3011677"/>
            <a:ext cx="4441299" cy="4263647"/>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0129326" y="0"/>
            <a:ext cx="8158674" cy="10287003"/>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txBody>
          <a:bodyPr/>
          <a:lstStyle/>
          <a:p>
            <a:endParaRPr lang="en-US"/>
          </a:p>
        </p:txBody>
      </p:sp>
      <p:grpSp>
        <p:nvGrpSpPr>
          <p:cNvPr id="4" name="Group 14">
            <a:extLst>
              <a:ext uri="{FF2B5EF4-FFF2-40B4-BE49-F238E27FC236}">
                <a16:creationId xmlns:a16="http://schemas.microsoft.com/office/drawing/2014/main" id="{072A2D34-8F57-27AA-9094-459FC45F8FA1}"/>
              </a:ext>
            </a:extLst>
          </p:cNvPr>
          <p:cNvGrpSpPr/>
          <p:nvPr/>
        </p:nvGrpSpPr>
        <p:grpSpPr>
          <a:xfrm>
            <a:off x="10600006" y="413478"/>
            <a:ext cx="7296446" cy="9372598"/>
            <a:chOff x="0" y="0"/>
            <a:chExt cx="5308600" cy="8585200"/>
          </a:xfrm>
        </p:grpSpPr>
        <p:pic>
          <p:nvPicPr>
            <p:cNvPr id="5" name="Picture 15">
              <a:extLst>
                <a:ext uri="{FF2B5EF4-FFF2-40B4-BE49-F238E27FC236}">
                  <a16:creationId xmlns:a16="http://schemas.microsoft.com/office/drawing/2014/main" id="{B4B93F41-794F-0F83-4097-A34D9E9B8779}"/>
                </a:ext>
              </a:extLst>
            </p:cNvPr>
            <p:cNvPicPr>
              <a:picLocks noChangeAspect="1"/>
            </p:cNvPicPr>
            <p:nvPr/>
          </p:nvPicPr>
          <p:blipFill>
            <a:blip r:embed="rId4"/>
            <a:srcRect l="3624" r="3624"/>
            <a:stretch>
              <a:fillRect/>
            </a:stretch>
          </p:blipFill>
          <p:spPr>
            <a:xfrm>
              <a:off x="0" y="0"/>
              <a:ext cx="5308600" cy="8585200"/>
            </a:xfrm>
            <a:prstGeom prst="rect">
              <a:avLst/>
            </a:prstGeom>
          </p:spPr>
        </p:pic>
      </p:grpSp>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sp>
        <p:nvSpPr>
          <p:cNvPr id="17" name="TextBox 17"/>
          <p:cNvSpPr txBox="1"/>
          <p:nvPr/>
        </p:nvSpPr>
        <p:spPr>
          <a:xfrm>
            <a:off x="895350" y="3742663"/>
            <a:ext cx="9233976" cy="5394105"/>
          </a:xfrm>
          <a:prstGeom prst="rect">
            <a:avLst/>
          </a:prstGeom>
        </p:spPr>
        <p:txBody>
          <a:bodyPr lIns="0" tIns="0" rIns="0" bIns="0" rtlCol="0" anchor="t">
            <a:spAutoFit/>
          </a:bodyPr>
          <a:lstStyle/>
          <a:p>
            <a:pPr algn="ctr">
              <a:lnSpc>
                <a:spcPct val="150000"/>
              </a:lnSpc>
            </a:pPr>
            <a:r>
              <a:rPr lang="en-US" sz="4800" spc="300" dirty="0">
                <a:solidFill>
                  <a:srgbClr val="2B4A9D"/>
                </a:solidFill>
                <a:latin typeface="Lato Bold" panose="020F0502020204030203" charset="0"/>
                <a:ea typeface="Lato Bold" panose="020F0502020204030203" charset="0"/>
                <a:cs typeface="Lato Bold" panose="020F0502020204030203" charset="0"/>
              </a:rPr>
              <a:t>XÂY DỰNG MÔ HÌNH MACHINE LEARNING DỰ ĐOÁN TỈ LỆ RỜI BỎ CỦA KHÁCH HÀNG VỚI XGBOOST</a:t>
            </a:r>
          </a:p>
        </p:txBody>
      </p:sp>
      <p:sp>
        <p:nvSpPr>
          <p:cNvPr id="18" name="TextBox 18"/>
          <p:cNvSpPr txBox="1"/>
          <p:nvPr/>
        </p:nvSpPr>
        <p:spPr>
          <a:xfrm>
            <a:off x="3997858" y="2523496"/>
            <a:ext cx="2528376" cy="1095172"/>
          </a:xfrm>
          <a:prstGeom prst="rect">
            <a:avLst/>
          </a:prstGeom>
        </p:spPr>
        <p:txBody>
          <a:bodyPr lIns="0" tIns="0" rIns="0" bIns="0" rtlCol="0" anchor="t">
            <a:spAutoFit/>
          </a:bodyPr>
          <a:lstStyle/>
          <a:p>
            <a:pPr algn="ctr">
              <a:lnSpc>
                <a:spcPts val="8400"/>
              </a:lnSpc>
            </a:pPr>
            <a:r>
              <a:rPr lang="en-US" sz="8000" spc="400" dirty="0">
                <a:solidFill>
                  <a:srgbClr val="FFFFFF"/>
                </a:solidFill>
                <a:latin typeface="Poppins Heavy"/>
              </a:rPr>
              <a:t>4</a:t>
            </a:r>
          </a:p>
        </p:txBody>
      </p:sp>
      <p:grpSp>
        <p:nvGrpSpPr>
          <p:cNvPr id="23" name="Group 14">
            <a:extLst>
              <a:ext uri="{FF2B5EF4-FFF2-40B4-BE49-F238E27FC236}">
                <a16:creationId xmlns:a16="http://schemas.microsoft.com/office/drawing/2014/main" id="{D65C53FF-DB8C-309A-4AA6-09583015E9AB}"/>
              </a:ext>
            </a:extLst>
          </p:cNvPr>
          <p:cNvGrpSpPr/>
          <p:nvPr/>
        </p:nvGrpSpPr>
        <p:grpSpPr>
          <a:xfrm>
            <a:off x="0" y="0"/>
            <a:ext cx="541602" cy="10287000"/>
            <a:chOff x="0" y="0"/>
            <a:chExt cx="157867" cy="2998468"/>
          </a:xfrm>
        </p:grpSpPr>
        <p:sp>
          <p:nvSpPr>
            <p:cNvPr id="24" name="Freeform 15">
              <a:extLst>
                <a:ext uri="{FF2B5EF4-FFF2-40B4-BE49-F238E27FC236}">
                  <a16:creationId xmlns:a16="http://schemas.microsoft.com/office/drawing/2014/main" id="{D19AF0BE-B0A5-9384-FFC6-8AE8C4CC16A4}"/>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Tree>
    <p:extLst>
      <p:ext uri="{BB962C8B-B14F-4D97-AF65-F5344CB8AC3E}">
        <p14:creationId xmlns:p14="http://schemas.microsoft.com/office/powerpoint/2010/main" val="7359516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IV.1. </a:t>
            </a:r>
            <a:r>
              <a:rPr lang="en-US" sz="4400" spc="349" dirty="0" err="1">
                <a:solidFill>
                  <a:srgbClr val="FFFFFF"/>
                </a:solidFill>
                <a:latin typeface="Lato Bold" panose="020F0502020204030203" charset="0"/>
                <a:ea typeface="Lato Bold" panose="020F0502020204030203" charset="0"/>
                <a:cs typeface="Lato Bold" panose="020F0502020204030203" charset="0"/>
              </a:rPr>
              <a:t>Giới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thiệu</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bài</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toán</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
        <p:nvSpPr>
          <p:cNvPr id="5" name="TextBox 4">
            <a:extLst>
              <a:ext uri="{FF2B5EF4-FFF2-40B4-BE49-F238E27FC236}">
                <a16:creationId xmlns:a16="http://schemas.microsoft.com/office/drawing/2014/main" id="{998813C8-EEED-6BD4-585D-99689F8D0668}"/>
              </a:ext>
            </a:extLst>
          </p:cNvPr>
          <p:cNvSpPr txBox="1"/>
          <p:nvPr/>
        </p:nvSpPr>
        <p:spPr>
          <a:xfrm>
            <a:off x="12268200" y="2628900"/>
            <a:ext cx="1081450" cy="369332"/>
          </a:xfrm>
          <a:prstGeom prst="rect">
            <a:avLst/>
          </a:prstGeom>
          <a:noFill/>
        </p:spPr>
        <p:txBody>
          <a:bodyPr wrap="none" rtlCol="0">
            <a:spAutoFit/>
          </a:bodyPr>
          <a:lstStyle/>
          <a:p>
            <a:r>
              <a:rPr lang="en-US" dirty="0">
                <a:solidFill>
                  <a:srgbClr val="FFFFFF"/>
                </a:solidFill>
              </a:rPr>
              <a:t>ERD OLTP</a:t>
            </a:r>
          </a:p>
        </p:txBody>
      </p:sp>
      <p:sp>
        <p:nvSpPr>
          <p:cNvPr id="7" name="TextBox 6">
            <a:extLst>
              <a:ext uri="{FF2B5EF4-FFF2-40B4-BE49-F238E27FC236}">
                <a16:creationId xmlns:a16="http://schemas.microsoft.com/office/drawing/2014/main" id="{AF9C3E9D-4276-B1C1-DEED-711F0486F106}"/>
              </a:ext>
            </a:extLst>
          </p:cNvPr>
          <p:cNvSpPr txBox="1"/>
          <p:nvPr/>
        </p:nvSpPr>
        <p:spPr>
          <a:xfrm>
            <a:off x="990600" y="1866900"/>
            <a:ext cx="16230600" cy="7153946"/>
          </a:xfrm>
          <a:prstGeom prst="rect">
            <a:avLst/>
          </a:prstGeom>
          <a:noFill/>
        </p:spPr>
        <p:txBody>
          <a:bodyPr wrap="square">
            <a:spAutoFit/>
          </a:bodyPr>
          <a:lstStyle/>
          <a:p>
            <a:pPr marL="342900" indent="-342900">
              <a:lnSpc>
                <a:spcPct val="150000"/>
              </a:lnSpc>
              <a:buFont typeface="+mj-lt"/>
              <a:buAutoNum type="arabicPeriod"/>
            </a:pPr>
            <a:r>
              <a:rPr lang="en-US" sz="3100" b="0" i="0" dirty="0" err="1">
                <a:solidFill>
                  <a:srgbClr val="FF0000"/>
                </a:solidFill>
                <a:effectLst/>
                <a:latin typeface="Lato Italics" panose="020B0604020202020204" charset="0"/>
                <a:ea typeface="Lato Italics" panose="020B0604020202020204" charset="0"/>
                <a:cs typeface="Lato Italics" panose="020B0604020202020204" charset="0"/>
              </a:rPr>
              <a:t>Tỉ</a:t>
            </a:r>
            <a:r>
              <a:rPr lang="en-US" sz="3100" b="0" i="0" dirty="0">
                <a:solidFill>
                  <a:srgbClr val="FF0000"/>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FF0000"/>
                </a:solidFill>
                <a:effectLst/>
                <a:latin typeface="Lato Italics" panose="020B0604020202020204" charset="0"/>
                <a:ea typeface="Lato Italics" panose="020B0604020202020204" charset="0"/>
                <a:cs typeface="Lato Italics" panose="020B0604020202020204" charset="0"/>
              </a:rPr>
              <a:t>lệ</a:t>
            </a:r>
            <a:r>
              <a:rPr lang="en-US" sz="3100" b="0" i="0" dirty="0">
                <a:solidFill>
                  <a:srgbClr val="FF0000"/>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FF0000"/>
                </a:solidFill>
                <a:effectLst/>
                <a:latin typeface="Lato Italics" panose="020B0604020202020204" charset="0"/>
                <a:ea typeface="Lato Italics" panose="020B0604020202020204" charset="0"/>
                <a:cs typeface="Lato Italics" panose="020B0604020202020204" charset="0"/>
              </a:rPr>
              <a:t>khách</a:t>
            </a:r>
            <a:r>
              <a:rPr lang="en-US" sz="3100" b="0" i="0" dirty="0">
                <a:solidFill>
                  <a:srgbClr val="FF0000"/>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FF0000"/>
                </a:solidFill>
                <a:effectLst/>
                <a:latin typeface="Lato Italics" panose="020B0604020202020204" charset="0"/>
                <a:ea typeface="Lato Italics" panose="020B0604020202020204" charset="0"/>
                <a:cs typeface="Lato Italics" panose="020B0604020202020204" charset="0"/>
              </a:rPr>
              <a:t>hàng</a:t>
            </a:r>
            <a:r>
              <a:rPr lang="en-US" sz="3100" b="0" i="0" dirty="0">
                <a:solidFill>
                  <a:srgbClr val="FF0000"/>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FF0000"/>
                </a:solidFill>
                <a:effectLst/>
                <a:latin typeface="Lato Italics" panose="020B0604020202020204" charset="0"/>
                <a:ea typeface="Lato Italics" panose="020B0604020202020204" charset="0"/>
                <a:cs typeface="Lato Italics" panose="020B0604020202020204" charset="0"/>
              </a:rPr>
              <a:t>rời</a:t>
            </a:r>
            <a:r>
              <a:rPr lang="en-US" sz="3100" b="0" i="0" dirty="0">
                <a:solidFill>
                  <a:srgbClr val="FF0000"/>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FF0000"/>
                </a:solidFill>
                <a:effectLst/>
                <a:latin typeface="Lato Italics" panose="020B0604020202020204" charset="0"/>
                <a:ea typeface="Lato Italics" panose="020B0604020202020204" charset="0"/>
                <a:cs typeface="Lato Italics" panose="020B0604020202020204" charset="0"/>
              </a:rPr>
              <a:t>bỏ</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tiếng</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Anh: Customer Churn Rate)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là</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tỉ</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lệ</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phần</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trăm</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khách</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hàng</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5271FF"/>
                </a:solidFill>
                <a:effectLst/>
                <a:latin typeface="Lato Italics" panose="020B0604020202020204" charset="0"/>
                <a:ea typeface="Lato Italics" panose="020B0604020202020204" charset="0"/>
                <a:cs typeface="Lato Italics" panose="020B0604020202020204" charset="0"/>
              </a:rPr>
              <a:t>đã</a:t>
            </a:r>
            <a:r>
              <a:rPr lang="en-US" sz="3100" b="0" i="0" dirty="0">
                <a:solidFill>
                  <a:srgbClr val="5271FF"/>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5271FF"/>
                </a:solidFill>
                <a:effectLst/>
                <a:latin typeface="Lato Italics" panose="020B0604020202020204" charset="0"/>
                <a:ea typeface="Lato Italics" panose="020B0604020202020204" charset="0"/>
                <a:cs typeface="Lato Italics" panose="020B0604020202020204" charset="0"/>
              </a:rPr>
              <a:t>ngừng</a:t>
            </a:r>
            <a:r>
              <a:rPr lang="en-US" sz="3100" b="0" i="0" dirty="0">
                <a:solidFill>
                  <a:srgbClr val="5271FF"/>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5271FF"/>
                </a:solidFill>
                <a:effectLst/>
                <a:latin typeface="Lato Italics" panose="020B0604020202020204" charset="0"/>
                <a:ea typeface="Lato Italics" panose="020B0604020202020204" charset="0"/>
                <a:cs typeface="Lato Italics" panose="020B0604020202020204" charset="0"/>
              </a:rPr>
              <a:t>sử</a:t>
            </a:r>
            <a:r>
              <a:rPr lang="en-US" sz="3100" b="0" i="0" dirty="0">
                <a:solidFill>
                  <a:srgbClr val="5271FF"/>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5271FF"/>
                </a:solidFill>
                <a:effectLst/>
                <a:latin typeface="Lato Italics" panose="020B0604020202020204" charset="0"/>
                <a:ea typeface="Lato Italics" panose="020B0604020202020204" charset="0"/>
                <a:cs typeface="Lato Italics" panose="020B0604020202020204" charset="0"/>
              </a:rPr>
              <a:t>dụng</a:t>
            </a:r>
            <a:r>
              <a:rPr lang="en-US" sz="3100" b="0" i="0" dirty="0">
                <a:solidFill>
                  <a:srgbClr val="5271FF"/>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sản</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phẩm</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hoặc</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dịch</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vụ</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của</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một</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công</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ty </a:t>
            </a:r>
            <a:r>
              <a:rPr lang="en-US" sz="3100" b="0" i="0" dirty="0" err="1">
                <a:solidFill>
                  <a:srgbClr val="5271FF"/>
                </a:solidFill>
                <a:effectLst/>
                <a:latin typeface="Lato Italics" panose="020B0604020202020204" charset="0"/>
                <a:ea typeface="Lato Italics" panose="020B0604020202020204" charset="0"/>
                <a:cs typeface="Lato Italics" panose="020B0604020202020204" charset="0"/>
              </a:rPr>
              <a:t>trong</a:t>
            </a:r>
            <a:r>
              <a:rPr lang="en-US" sz="3100" b="0" i="0" dirty="0">
                <a:solidFill>
                  <a:srgbClr val="5271FF"/>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5271FF"/>
                </a:solidFill>
                <a:effectLst/>
                <a:latin typeface="Lato Italics" panose="020B0604020202020204" charset="0"/>
                <a:ea typeface="Lato Italics" panose="020B0604020202020204" charset="0"/>
                <a:cs typeface="Lato Italics" panose="020B0604020202020204" charset="0"/>
              </a:rPr>
              <a:t>một</a:t>
            </a:r>
            <a:r>
              <a:rPr lang="en-US" sz="3100" b="0" i="0" dirty="0">
                <a:solidFill>
                  <a:srgbClr val="5271FF"/>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5271FF"/>
                </a:solidFill>
                <a:effectLst/>
                <a:latin typeface="Lato Italics" panose="020B0604020202020204" charset="0"/>
                <a:ea typeface="Lato Italics" panose="020B0604020202020204" charset="0"/>
                <a:cs typeface="Lato Italics" panose="020B0604020202020204" charset="0"/>
              </a:rPr>
              <a:t>khoảng</a:t>
            </a:r>
            <a:r>
              <a:rPr lang="en-US" sz="3100" b="0" i="0" dirty="0">
                <a:solidFill>
                  <a:srgbClr val="5271FF"/>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5271FF"/>
                </a:solidFill>
                <a:effectLst/>
                <a:latin typeface="Lato Italics" panose="020B0604020202020204" charset="0"/>
                <a:ea typeface="Lato Italics" panose="020B0604020202020204" charset="0"/>
                <a:cs typeface="Lato Italics" panose="020B0604020202020204" charset="0"/>
              </a:rPr>
              <a:t>thời</a:t>
            </a:r>
            <a:r>
              <a:rPr lang="en-US" sz="3100" b="0" i="0" dirty="0">
                <a:solidFill>
                  <a:srgbClr val="5271FF"/>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5271FF"/>
                </a:solidFill>
                <a:effectLst/>
                <a:latin typeface="Lato Italics" panose="020B0604020202020204" charset="0"/>
                <a:ea typeface="Lato Italics" panose="020B0604020202020204" charset="0"/>
                <a:cs typeface="Lato Italics" panose="020B0604020202020204" charset="0"/>
              </a:rPr>
              <a:t>gian</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nhất</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 </a:t>
            </a:r>
            <a:r>
              <a:rPr lang="en-US" sz="3100" b="0" i="0" dirty="0" err="1">
                <a:solidFill>
                  <a:srgbClr val="333333"/>
                </a:solidFill>
                <a:effectLst/>
                <a:latin typeface="Lato Italics" panose="020B0604020202020204" charset="0"/>
                <a:ea typeface="Lato Italics" panose="020B0604020202020204" charset="0"/>
                <a:cs typeface="Lato Italics" panose="020B0604020202020204" charset="0"/>
              </a:rPr>
              <a:t>định</a:t>
            </a:r>
            <a:r>
              <a:rPr lang="en-US" sz="3100" b="0" i="0" dirty="0">
                <a:solidFill>
                  <a:srgbClr val="333333"/>
                </a:solidFill>
                <a:effectLst/>
                <a:latin typeface="Lato Italics" panose="020B0604020202020204" charset="0"/>
                <a:ea typeface="Lato Italics" panose="020B0604020202020204" charset="0"/>
                <a:cs typeface="Lato Italics" panose="020B0604020202020204" charset="0"/>
              </a:rPr>
              <a:t>.</a:t>
            </a:r>
          </a:p>
          <a:p>
            <a:pPr marL="342900" indent="-342900">
              <a:lnSpc>
                <a:spcPct val="150000"/>
              </a:lnSpc>
              <a:buFont typeface="+mj-lt"/>
              <a:buAutoNum type="arabicPeriod"/>
            </a:pPr>
            <a:r>
              <a:rPr lang="vi-VN" sz="3100" dirty="0">
                <a:solidFill>
                  <a:srgbClr val="FF0000"/>
                </a:solidFill>
                <a:latin typeface="Lato Italics" panose="020B0604020202020204" charset="0"/>
                <a:ea typeface="Lato Italics" panose="020B0604020202020204" charset="0"/>
                <a:cs typeface="Lato Italics" panose="020B0604020202020204" charset="0"/>
              </a:rPr>
              <a:t>Bài toán dự đoán tỉ lệ rời bỏ của khách hàng</a:t>
            </a:r>
            <a:r>
              <a:rPr lang="vi-VN" sz="3100" dirty="0">
                <a:latin typeface="Lato Italics" panose="020B0604020202020204" charset="0"/>
                <a:ea typeface="Lato Italics" panose="020B0604020202020204" charset="0"/>
                <a:cs typeface="Lato Italics" panose="020B0604020202020204" charset="0"/>
              </a:rPr>
              <a:t>, còn được gọi là bài toán Customer Churn prediction, là một bài toán phân loại trong lĩnh vực học máy và khai phá dữ liệu. Mục tiêu của bài toán là </a:t>
            </a:r>
            <a:r>
              <a:rPr lang="vi-VN" sz="3100" dirty="0">
                <a:solidFill>
                  <a:srgbClr val="5271FF"/>
                </a:solidFill>
                <a:latin typeface="Lato Italics" panose="020B0604020202020204" charset="0"/>
                <a:ea typeface="Lato Italics" panose="020B0604020202020204" charset="0"/>
                <a:cs typeface="Lato Italics" panose="020B0604020202020204" charset="0"/>
              </a:rPr>
              <a:t>dự đoán xem khách hàng có khả năng rời bỏ sản phẩm, dịch vụ hoặc thương hiệu</a:t>
            </a:r>
            <a:r>
              <a:rPr lang="vi-VN" sz="3100" dirty="0">
                <a:latin typeface="Lato Italics" panose="020B0604020202020204" charset="0"/>
                <a:ea typeface="Lato Italics" panose="020B0604020202020204" charset="0"/>
                <a:cs typeface="Lato Italics" panose="020B0604020202020204" charset="0"/>
              </a:rPr>
              <a:t> mà họ đã sử dụng trong tương lai hay không, qua quá trình </a:t>
            </a:r>
            <a:r>
              <a:rPr lang="vi-VN" sz="3100" dirty="0">
                <a:solidFill>
                  <a:srgbClr val="5271FF"/>
                </a:solidFill>
                <a:latin typeface="Lato Italics" panose="020B0604020202020204" charset="0"/>
                <a:ea typeface="Lato Italics" panose="020B0604020202020204" charset="0"/>
                <a:cs typeface="Lato Italics" panose="020B0604020202020204" charset="0"/>
              </a:rPr>
              <a:t>huấn luyện mô hình trên dữ liệu lịch sử</a:t>
            </a:r>
            <a:r>
              <a:rPr lang="vi-VN" sz="3100" dirty="0">
                <a:latin typeface="Lato Italics" panose="020B0604020202020204" charset="0"/>
                <a:ea typeface="Lato Italics" panose="020B0604020202020204" charset="0"/>
                <a:cs typeface="Lato Italics" panose="020B0604020202020204" charset="0"/>
              </a:rPr>
              <a:t>, mô hình sẽ học cách phân loại và </a:t>
            </a:r>
            <a:r>
              <a:rPr lang="vi-VN" sz="3100" dirty="0">
                <a:solidFill>
                  <a:srgbClr val="5271FF"/>
                </a:solidFill>
                <a:latin typeface="Lato Italics" panose="020B0604020202020204" charset="0"/>
                <a:ea typeface="Lato Italics" panose="020B0604020202020204" charset="0"/>
                <a:cs typeface="Lato Italics" panose="020B0604020202020204" charset="0"/>
              </a:rPr>
              <a:t>dự đoán xác suất rời bỏ </a:t>
            </a:r>
            <a:r>
              <a:rPr lang="vi-VN" sz="3100" dirty="0">
                <a:latin typeface="Lato Italics" panose="020B0604020202020204" charset="0"/>
                <a:ea typeface="Lato Italics" panose="020B0604020202020204" charset="0"/>
                <a:cs typeface="Lato Italics" panose="020B0604020202020204" charset="0"/>
              </a:rPr>
              <a:t>của khách hàng trong tương lai. </a:t>
            </a:r>
            <a:endParaRPr lang="en-US" sz="3100" dirty="0">
              <a:latin typeface="Lato Italics" panose="020B0604020202020204" charset="0"/>
              <a:ea typeface="Lato Italics" panose="020B0604020202020204" charset="0"/>
              <a:cs typeface="Lato Italics" panose="020B0604020202020204" charset="0"/>
            </a:endParaRPr>
          </a:p>
          <a:p>
            <a:pPr marL="342900" indent="-342900">
              <a:lnSpc>
                <a:spcPct val="150000"/>
              </a:lnSpc>
              <a:buFont typeface="+mj-lt"/>
              <a:buAutoNum type="arabicPeriod"/>
            </a:pPr>
            <a:r>
              <a:rPr lang="vi-VN" sz="3100" dirty="0">
                <a:latin typeface="Lato Italics" panose="020B0604020202020204" charset="0"/>
                <a:ea typeface="Lato Italics" panose="020B0604020202020204" charset="0"/>
                <a:cs typeface="Lato Italics" panose="020B0604020202020204" charset="0"/>
              </a:rPr>
              <a:t>Kết quả từ bài toán dự đoán tỉ lệ rời bỏ có thể giúp các doanh nghiệp đưa ra các chiến lược và biện pháp cụ thể để giữ chân khách hàng hiện tại, nâng cao trải nghiệm khách hàng và tăng tính cạnh tranh của doanh nghiệp trên thị trường.</a:t>
            </a:r>
            <a:endParaRPr lang="en-US" sz="3100" dirty="0">
              <a:latin typeface="Lato Italics" panose="020B0604020202020204" charset="0"/>
              <a:ea typeface="Lato Italics" panose="020B0604020202020204" charset="0"/>
              <a:cs typeface="Lato Italics" panose="020B0604020202020204" charset="0"/>
            </a:endParaRPr>
          </a:p>
        </p:txBody>
      </p:sp>
    </p:spTree>
    <p:extLst>
      <p:ext uri="{BB962C8B-B14F-4D97-AF65-F5344CB8AC3E}">
        <p14:creationId xmlns:p14="http://schemas.microsoft.com/office/powerpoint/2010/main" val="19868418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11726598" cy="1758430"/>
          </a:xfrm>
          <a:prstGeom prst="rect">
            <a:avLst/>
          </a:prstGeom>
        </p:spPr>
        <p:txBody>
          <a:bodyPr wrap="square" lIns="0" tIns="0" rIns="0" bIns="0" rtlCol="0" anchor="t">
            <a:spAutoFit/>
          </a:bodyPr>
          <a:lstStyle/>
          <a:p>
            <a:pPr lvl="3">
              <a:lnSpc>
                <a:spcPts val="7349"/>
              </a:lnSpc>
            </a:pPr>
            <a:r>
              <a:rPr lang="en-US" sz="4400" spc="349" dirty="0">
                <a:solidFill>
                  <a:srgbClr val="334D8F"/>
                </a:solidFill>
                <a:latin typeface="Lato Bold" panose="020F0502020204030203" charset="0"/>
                <a:ea typeface="Lato Bold" panose="020F0502020204030203" charset="0"/>
                <a:cs typeface="Lato Bold" panose="020F0502020204030203" charset="0"/>
              </a:rPr>
              <a:t>XGBOOST LÀ GÌ?</a:t>
            </a:r>
          </a:p>
          <a:p>
            <a:pPr lvl="3">
              <a:lnSpc>
                <a:spcPts val="7349"/>
              </a:lnSpc>
            </a:pPr>
            <a:r>
              <a:rPr lang="en-US" sz="4400" spc="349" dirty="0">
                <a:solidFill>
                  <a:srgbClr val="334D8F"/>
                </a:solidFill>
                <a:latin typeface="Lato Bold" panose="020F0502020204030203" charset="0"/>
                <a:ea typeface="Lato Bold" panose="020F0502020204030203" charset="0"/>
                <a:cs typeface="Lato Bold" panose="020F0502020204030203" charset="0"/>
              </a:rPr>
              <a:t>TẠI SAO SỬ DỤNG XGBOOST</a:t>
            </a:r>
          </a:p>
        </p:txBody>
      </p:sp>
      <p:sp>
        <p:nvSpPr>
          <p:cNvPr id="5" name="TextBox 4">
            <a:extLst>
              <a:ext uri="{FF2B5EF4-FFF2-40B4-BE49-F238E27FC236}">
                <a16:creationId xmlns:a16="http://schemas.microsoft.com/office/drawing/2014/main" id="{998813C8-EEED-6BD4-585D-99689F8D0668}"/>
              </a:ext>
            </a:extLst>
          </p:cNvPr>
          <p:cNvSpPr txBox="1"/>
          <p:nvPr/>
        </p:nvSpPr>
        <p:spPr>
          <a:xfrm>
            <a:off x="12268200" y="2628900"/>
            <a:ext cx="1081450" cy="369332"/>
          </a:xfrm>
          <a:prstGeom prst="rect">
            <a:avLst/>
          </a:prstGeom>
          <a:noFill/>
        </p:spPr>
        <p:txBody>
          <a:bodyPr wrap="none" rtlCol="0">
            <a:spAutoFit/>
          </a:bodyPr>
          <a:lstStyle/>
          <a:p>
            <a:r>
              <a:rPr lang="en-US" dirty="0">
                <a:solidFill>
                  <a:srgbClr val="FFFFFF"/>
                </a:solidFill>
              </a:rPr>
              <a:t>ERD OLTP</a:t>
            </a:r>
          </a:p>
        </p:txBody>
      </p:sp>
      <p:sp>
        <p:nvSpPr>
          <p:cNvPr id="13" name="TextBox 12">
            <a:extLst>
              <a:ext uri="{FF2B5EF4-FFF2-40B4-BE49-F238E27FC236}">
                <a16:creationId xmlns:a16="http://schemas.microsoft.com/office/drawing/2014/main" id="{1691CBC8-EC48-B614-5EAE-E029436F0BDF}"/>
              </a:ext>
            </a:extLst>
          </p:cNvPr>
          <p:cNvSpPr txBox="1"/>
          <p:nvPr/>
        </p:nvSpPr>
        <p:spPr>
          <a:xfrm>
            <a:off x="1981200" y="2552700"/>
            <a:ext cx="15849600" cy="7381701"/>
          </a:xfrm>
          <a:prstGeom prst="rect">
            <a:avLst/>
          </a:prstGeom>
          <a:noFill/>
        </p:spPr>
        <p:txBody>
          <a:bodyPr wrap="square" rtlCol="0">
            <a:spAutoFit/>
          </a:bodyPr>
          <a:lstStyle/>
          <a:p>
            <a:pPr>
              <a:lnSpc>
                <a:spcPct val="150000"/>
              </a:lnSpc>
            </a:pPr>
            <a:r>
              <a:rPr lang="en-US" sz="3200" dirty="0">
                <a:latin typeface="Lato Italics" panose="020B0604020202020204" charset="0"/>
                <a:ea typeface="Lato Italics" panose="020B0604020202020204" charset="0"/>
                <a:cs typeface="Lato Italics" panose="020B0604020202020204" charset="0"/>
              </a:rPr>
              <a:t>1.	Ensemble learning method</a:t>
            </a:r>
          </a:p>
          <a:p>
            <a:pPr>
              <a:lnSpc>
                <a:spcPct val="150000"/>
              </a:lnSpc>
            </a:pP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Mỗi</a:t>
            </a:r>
            <a:r>
              <a:rPr lang="en-US" sz="3200" dirty="0">
                <a:latin typeface="Lato Italics" panose="020B0604020202020204" charset="0"/>
                <a:ea typeface="Lato Italics" panose="020B0604020202020204" charset="0"/>
                <a:cs typeface="Lato Italics" panose="020B0604020202020204" charset="0"/>
              </a:rPr>
              <a:t> model </a:t>
            </a:r>
            <a:r>
              <a:rPr lang="en-US" sz="3200" dirty="0" err="1">
                <a:latin typeface="Lato Italics" panose="020B0604020202020204" charset="0"/>
                <a:ea typeface="Lato Italics" panose="020B0604020202020204" charset="0"/>
                <a:cs typeface="Lato Italics" panose="020B0604020202020204" charset="0"/>
              </a:rPr>
              <a:t>sau</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sẽ</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cố</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gắng</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bù</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lỗi</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cho</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mô</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hình</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trước</a:t>
            </a:r>
            <a:endParaRPr lang="en-US" sz="3200" dirty="0">
              <a:latin typeface="Lato Italics" panose="020B0604020202020204" charset="0"/>
              <a:ea typeface="Lato Italics" panose="020B0604020202020204" charset="0"/>
              <a:cs typeface="Lato Italics" panose="020B0604020202020204" charset="0"/>
            </a:endParaRPr>
          </a:p>
          <a:p>
            <a:pPr>
              <a:lnSpc>
                <a:spcPct val="150000"/>
              </a:lnSpc>
            </a:pPr>
            <a:r>
              <a:rPr lang="en-US" sz="3200" dirty="0">
                <a:latin typeface="Lato Italics" panose="020B0604020202020204" charset="0"/>
                <a:ea typeface="Lato Italics" panose="020B0604020202020204" charset="0"/>
                <a:cs typeface="Lato Italics" panose="020B0604020202020204" charset="0"/>
              </a:rPr>
              <a:t>2.	</a:t>
            </a:r>
            <a:r>
              <a:rPr lang="en-US" sz="3200" dirty="0" err="1">
                <a:latin typeface="Lato Italics" panose="020B0604020202020204" charset="0"/>
                <a:ea typeface="Lato Italics" panose="020B0604020202020204" charset="0"/>
                <a:cs typeface="Lato Italics" panose="020B0604020202020204" charset="0"/>
              </a:rPr>
              <a:t>Ưu</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điểm</a:t>
            </a:r>
            <a:r>
              <a:rPr lang="en-US" sz="3200" dirty="0">
                <a:latin typeface="Lato Italics" panose="020B0604020202020204" charset="0"/>
                <a:ea typeface="Lato Italics" panose="020B0604020202020204" charset="0"/>
                <a:cs typeface="Lato Italics" panose="020B0604020202020204" charset="0"/>
              </a:rPr>
              <a:t>:</a:t>
            </a:r>
          </a:p>
          <a:p>
            <a:pPr marL="1028700" lvl="1" indent="-571500">
              <a:lnSpc>
                <a:spcPct val="150000"/>
              </a:lnSpc>
              <a:buFont typeface="+mj-lt"/>
              <a:buAutoNum type="romanLcPeriod"/>
            </a:pPr>
            <a:r>
              <a:rPr lang="en-US" sz="3200" dirty="0" err="1">
                <a:latin typeface="Lato Italics" panose="020B0604020202020204" charset="0"/>
                <a:ea typeface="Lato Italics" panose="020B0604020202020204" charset="0"/>
                <a:cs typeface="Lato Italics" panose="020B0604020202020204" charset="0"/>
              </a:rPr>
              <a:t>Tốc</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độ</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nhanh</a:t>
            </a:r>
            <a:r>
              <a:rPr lang="en-US" sz="3200" dirty="0">
                <a:latin typeface="Lato Italics" panose="020B0604020202020204" charset="0"/>
                <a:ea typeface="Lato Italics" panose="020B0604020202020204" charset="0"/>
                <a:cs typeface="Lato Italics" panose="020B0604020202020204" charset="0"/>
              </a:rPr>
              <a:t> do </a:t>
            </a:r>
            <a:r>
              <a:rPr lang="en-US" sz="3200" dirty="0" err="1">
                <a:latin typeface="Lato Italics" panose="020B0604020202020204" charset="0"/>
                <a:ea typeface="Lato Italics" panose="020B0604020202020204" charset="0"/>
                <a:cs typeface="Lato Italics" panose="020B0604020202020204" charset="0"/>
              </a:rPr>
              <a:t>tính</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toán</a:t>
            </a:r>
            <a:r>
              <a:rPr lang="en-US" sz="3200" dirty="0">
                <a:latin typeface="Lato Italics" panose="020B0604020202020204" charset="0"/>
                <a:ea typeface="Lato Italics" panose="020B0604020202020204" charset="0"/>
                <a:cs typeface="Lato Italics" panose="020B0604020202020204" charset="0"/>
              </a:rPr>
              <a:t> song </a:t>
            </a:r>
            <a:r>
              <a:rPr lang="en-US" sz="3200" dirty="0" err="1">
                <a:latin typeface="Lato Italics" panose="020B0604020202020204" charset="0"/>
                <a:ea typeface="Lato Italics" panose="020B0604020202020204" charset="0"/>
                <a:cs typeface="Lato Italics" panose="020B0604020202020204" charset="0"/>
              </a:rPr>
              <a:t>song</a:t>
            </a:r>
            <a:endParaRPr lang="en-US" sz="3200" dirty="0">
              <a:latin typeface="Lato Italics" panose="020B0604020202020204" charset="0"/>
              <a:ea typeface="Lato Italics" panose="020B0604020202020204" charset="0"/>
              <a:cs typeface="Lato Italics" panose="020B0604020202020204" charset="0"/>
            </a:endParaRPr>
          </a:p>
          <a:p>
            <a:pPr marL="1028700" lvl="1" indent="-571500">
              <a:lnSpc>
                <a:spcPct val="150000"/>
              </a:lnSpc>
              <a:buFont typeface="+mj-lt"/>
              <a:buAutoNum type="romanLcPeriod"/>
            </a:pPr>
            <a:r>
              <a:rPr lang="en-US" sz="3200" dirty="0" err="1">
                <a:latin typeface="Lato Italics" panose="020B0604020202020204" charset="0"/>
                <a:ea typeface="Lato Italics" panose="020B0604020202020204" charset="0"/>
                <a:cs typeface="Lato Italics" panose="020B0604020202020204" charset="0"/>
              </a:rPr>
              <a:t>Tránh</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được</a:t>
            </a:r>
            <a:r>
              <a:rPr lang="en-US" sz="3200" dirty="0">
                <a:latin typeface="Lato Italics" panose="020B0604020202020204" charset="0"/>
                <a:ea typeface="Lato Italics" panose="020B0604020202020204" charset="0"/>
                <a:cs typeface="Lato Italics" panose="020B0604020202020204" charset="0"/>
              </a:rPr>
              <a:t> Overfit </a:t>
            </a:r>
            <a:r>
              <a:rPr lang="en-US" sz="3200" dirty="0" err="1">
                <a:latin typeface="Lato Italics" panose="020B0604020202020204" charset="0"/>
                <a:ea typeface="Lato Italics" panose="020B0604020202020204" charset="0"/>
                <a:cs typeface="Lato Italics" panose="020B0604020202020204" charset="0"/>
              </a:rPr>
              <a:t>bằng</a:t>
            </a:r>
            <a:r>
              <a:rPr lang="en-US" sz="3200" dirty="0">
                <a:latin typeface="Lato Italics" panose="020B0604020202020204" charset="0"/>
                <a:ea typeface="Lato Italics" panose="020B0604020202020204" charset="0"/>
                <a:cs typeface="Lato Italics" panose="020B0604020202020204" charset="0"/>
              </a:rPr>
              <a:t> Regularization</a:t>
            </a:r>
          </a:p>
          <a:p>
            <a:pPr marL="1028700" lvl="1" indent="-571500">
              <a:lnSpc>
                <a:spcPct val="150000"/>
              </a:lnSpc>
              <a:buFont typeface="+mj-lt"/>
              <a:buAutoNum type="romanLcPeriod"/>
            </a:pPr>
            <a:r>
              <a:rPr lang="en-US" sz="3200" dirty="0">
                <a:latin typeface="Lato Italics" panose="020B0604020202020204" charset="0"/>
                <a:ea typeface="Lato Italics" panose="020B0604020202020204" charset="0"/>
                <a:cs typeface="Lato Italics" panose="020B0604020202020204" charset="0"/>
              </a:rPr>
              <a:t>Linh </a:t>
            </a:r>
            <a:r>
              <a:rPr lang="en-US" sz="3200" dirty="0" err="1">
                <a:latin typeface="Lato Italics" panose="020B0604020202020204" charset="0"/>
                <a:ea typeface="Lato Italics" panose="020B0604020202020204" charset="0"/>
                <a:cs typeface="Lato Italics" panose="020B0604020202020204" charset="0"/>
              </a:rPr>
              <a:t>hoạt</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trong</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sử</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dụng</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hàm</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tối</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ưu</a:t>
            </a:r>
            <a:endParaRPr lang="en-US" sz="3200" dirty="0">
              <a:latin typeface="Lato Italics" panose="020B0604020202020204" charset="0"/>
              <a:ea typeface="Lato Italics" panose="020B0604020202020204" charset="0"/>
              <a:cs typeface="Lato Italics" panose="020B0604020202020204" charset="0"/>
            </a:endParaRPr>
          </a:p>
          <a:p>
            <a:pPr marL="1028700" lvl="1" indent="-571500">
              <a:lnSpc>
                <a:spcPct val="150000"/>
              </a:lnSpc>
              <a:buFont typeface="+mj-lt"/>
              <a:buAutoNum type="romanLcPeriod"/>
            </a:pPr>
            <a:r>
              <a:rPr lang="en-US" sz="3200" dirty="0" err="1">
                <a:latin typeface="Lato Italics" panose="020B0604020202020204" charset="0"/>
                <a:ea typeface="Lato Italics" panose="020B0604020202020204" charset="0"/>
                <a:cs typeface="Lato Italics" panose="020B0604020202020204" charset="0"/>
              </a:rPr>
              <a:t>Tự</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động</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xử</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lí</a:t>
            </a:r>
            <a:r>
              <a:rPr lang="en-US" sz="3200" dirty="0">
                <a:latin typeface="Lato Italics" panose="020B0604020202020204" charset="0"/>
                <a:ea typeface="Lato Italics" panose="020B0604020202020204" charset="0"/>
                <a:cs typeface="Lato Italics" panose="020B0604020202020204" charset="0"/>
              </a:rPr>
              <a:t> missing value</a:t>
            </a:r>
          </a:p>
          <a:p>
            <a:pPr marL="1028700" lvl="1" indent="-571500">
              <a:lnSpc>
                <a:spcPct val="150000"/>
              </a:lnSpc>
              <a:buFont typeface="+mj-lt"/>
              <a:buAutoNum type="romanLcPeriod"/>
            </a:pPr>
            <a:r>
              <a:rPr lang="en-US" sz="3200" dirty="0" err="1">
                <a:latin typeface="Lato Italics" panose="020B0604020202020204" charset="0"/>
                <a:ea typeface="Lato Italics" panose="020B0604020202020204" charset="0"/>
                <a:cs typeface="Lato Italics" panose="020B0604020202020204" charset="0"/>
              </a:rPr>
              <a:t>Tự</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động</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cắt</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tỉa</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cây</a:t>
            </a:r>
            <a:r>
              <a:rPr lang="en-US" sz="3200" dirty="0">
                <a:latin typeface="Lato Italics" panose="020B0604020202020204" charset="0"/>
                <a:ea typeface="Lato Italics" panose="020B0604020202020204" charset="0"/>
                <a:cs typeface="Lato Italics" panose="020B0604020202020204" charset="0"/>
              </a:rPr>
              <a:t> (auto pruning): </a:t>
            </a:r>
            <a:r>
              <a:rPr lang="en-US" sz="3200" dirty="0" err="1">
                <a:latin typeface="Lato Italics" panose="020B0604020202020204" charset="0"/>
                <a:ea typeface="Lato Italics" panose="020B0604020202020204" charset="0"/>
                <a:cs typeface="Lato Italics" panose="020B0604020202020204" charset="0"/>
              </a:rPr>
              <a:t>Tự</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động</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bỏ</a:t>
            </a:r>
            <a:r>
              <a:rPr lang="en-US" sz="3200" dirty="0">
                <a:latin typeface="Lato Italics" panose="020B0604020202020204" charset="0"/>
                <a:ea typeface="Lato Italics" panose="020B0604020202020204" charset="0"/>
                <a:cs typeface="Lato Italics" panose="020B0604020202020204" charset="0"/>
              </a:rPr>
              <a:t> qua </a:t>
            </a:r>
            <a:r>
              <a:rPr lang="en-US" sz="3200" dirty="0" err="1">
                <a:latin typeface="Lato Italics" panose="020B0604020202020204" charset="0"/>
                <a:ea typeface="Lato Italics" panose="020B0604020202020204" charset="0"/>
                <a:cs typeface="Lato Italics" panose="020B0604020202020204" charset="0"/>
              </a:rPr>
              <a:t>những</a:t>
            </a:r>
            <a:r>
              <a:rPr lang="en-US" sz="3200" dirty="0">
                <a:latin typeface="Lato Italics" panose="020B0604020202020204" charset="0"/>
                <a:ea typeface="Lato Italics" panose="020B0604020202020204" charset="0"/>
                <a:cs typeface="Lato Italics" panose="020B0604020202020204" charset="0"/>
              </a:rPr>
              <a:t> leaves, nodes </a:t>
            </a:r>
            <a:r>
              <a:rPr lang="en-US" sz="3200" dirty="0" err="1">
                <a:latin typeface="Lato Italics" panose="020B0604020202020204" charset="0"/>
                <a:ea typeface="Lato Italics" panose="020B0604020202020204" charset="0"/>
                <a:cs typeface="Lato Italics" panose="020B0604020202020204" charset="0"/>
              </a:rPr>
              <a:t>không</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mang</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giá</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trị</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tích</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cực</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trong</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quá</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trình</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mở</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rộng</a:t>
            </a:r>
            <a:r>
              <a:rPr lang="en-US" sz="3200" dirty="0">
                <a:latin typeface="Lato Italics" panose="020B0604020202020204" charset="0"/>
                <a:ea typeface="Lato Italics" panose="020B0604020202020204" charset="0"/>
                <a:cs typeface="Lato Italics" panose="020B0604020202020204" charset="0"/>
              </a:rPr>
              <a:t> </a:t>
            </a:r>
            <a:r>
              <a:rPr lang="en-US" sz="3200" dirty="0" err="1">
                <a:latin typeface="Lato Italics" panose="020B0604020202020204" charset="0"/>
                <a:ea typeface="Lato Italics" panose="020B0604020202020204" charset="0"/>
                <a:cs typeface="Lato Italics" panose="020B0604020202020204" charset="0"/>
              </a:rPr>
              <a:t>cây</a:t>
            </a:r>
            <a:r>
              <a:rPr lang="en-US" sz="3200" dirty="0">
                <a:latin typeface="Lato Italics" panose="020B0604020202020204" charset="0"/>
                <a:ea typeface="Lato Italics" panose="020B0604020202020204" charset="0"/>
                <a:cs typeface="Lato Italics" panose="020B0604020202020204" charset="0"/>
              </a:rPr>
              <a:t>.</a:t>
            </a:r>
          </a:p>
          <a:p>
            <a:pPr marL="571500" indent="-571500">
              <a:lnSpc>
                <a:spcPct val="150000"/>
              </a:lnSpc>
              <a:buFont typeface="+mj-lt"/>
              <a:buAutoNum type="romanLcPeriod"/>
            </a:pPr>
            <a:endParaRPr lang="en-US" sz="3200" dirty="0">
              <a:latin typeface="Lato Italics" panose="020B0604020202020204" charset="0"/>
              <a:ea typeface="Lato Italics" panose="020B0604020202020204" charset="0"/>
              <a:cs typeface="Lato Italics" panose="020B0604020202020204" charset="0"/>
            </a:endParaRPr>
          </a:p>
        </p:txBody>
      </p:sp>
    </p:spTree>
    <p:extLst>
      <p:ext uri="{BB962C8B-B14F-4D97-AF65-F5344CB8AC3E}">
        <p14:creationId xmlns:p14="http://schemas.microsoft.com/office/powerpoint/2010/main" val="41317931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V. TỔNG KẾT</a:t>
            </a:r>
          </a:p>
        </p:txBody>
      </p:sp>
      <p:sp>
        <p:nvSpPr>
          <p:cNvPr id="5" name="TextBox 4">
            <a:extLst>
              <a:ext uri="{FF2B5EF4-FFF2-40B4-BE49-F238E27FC236}">
                <a16:creationId xmlns:a16="http://schemas.microsoft.com/office/drawing/2014/main" id="{998813C8-EEED-6BD4-585D-99689F8D0668}"/>
              </a:ext>
            </a:extLst>
          </p:cNvPr>
          <p:cNvSpPr txBox="1"/>
          <p:nvPr/>
        </p:nvSpPr>
        <p:spPr>
          <a:xfrm>
            <a:off x="12268200" y="2628900"/>
            <a:ext cx="1081450" cy="369332"/>
          </a:xfrm>
          <a:prstGeom prst="rect">
            <a:avLst/>
          </a:prstGeom>
          <a:noFill/>
        </p:spPr>
        <p:txBody>
          <a:bodyPr wrap="none" rtlCol="0">
            <a:spAutoFit/>
          </a:bodyPr>
          <a:lstStyle/>
          <a:p>
            <a:r>
              <a:rPr lang="en-US" dirty="0">
                <a:solidFill>
                  <a:srgbClr val="FFFFFF"/>
                </a:solidFill>
              </a:rPr>
              <a:t>ERD OLTP</a:t>
            </a:r>
          </a:p>
        </p:txBody>
      </p:sp>
      <p:sp>
        <p:nvSpPr>
          <p:cNvPr id="7" name="TextBox 6">
            <a:extLst>
              <a:ext uri="{FF2B5EF4-FFF2-40B4-BE49-F238E27FC236}">
                <a16:creationId xmlns:a16="http://schemas.microsoft.com/office/drawing/2014/main" id="{F1A18A7F-AD0A-B505-C3B0-6372787B4BEF}"/>
              </a:ext>
            </a:extLst>
          </p:cNvPr>
          <p:cNvSpPr txBox="1"/>
          <p:nvPr/>
        </p:nvSpPr>
        <p:spPr>
          <a:xfrm>
            <a:off x="1295400" y="2057892"/>
            <a:ext cx="16154400" cy="5183470"/>
          </a:xfrm>
          <a:prstGeom prst="rect">
            <a:avLst/>
          </a:prstGeom>
          <a:noFill/>
        </p:spPr>
        <p:txBody>
          <a:bodyPr wrap="square">
            <a:spAutoFit/>
          </a:bodyPr>
          <a:lstStyle/>
          <a:p>
            <a:pPr marL="128016" marR="0" algn="just" rtl="0">
              <a:lnSpc>
                <a:spcPct val="150000"/>
              </a:lnSpc>
              <a:spcBef>
                <a:spcPts val="0"/>
              </a:spcBef>
              <a:spcAft>
                <a:spcPts val="0"/>
              </a:spcAft>
              <a:buClr>
                <a:schemeClr val="dk1"/>
              </a:buClr>
              <a:buSzPts val="1500"/>
            </a:pPr>
            <a:r>
              <a:rPr lang="vi-VN" sz="3200" dirty="0">
                <a:latin typeface="Lato Italics" panose="020B0604020202020204" charset="0"/>
                <a:ea typeface="Lato Italics" panose="020B0604020202020204" charset="0"/>
                <a:cs typeface="Lato Italics" panose="020B0604020202020204" charset="0"/>
              </a:rPr>
              <a:t>Hệ thống phân tích dữ liệu được xây dựng ở quy mô đơn giản trong thời gian giới hạn nhưng cơ bản đã đáp ứng được các yêu cầu của doanh nghiệp đề ra. Cụ thể như sau:</a:t>
            </a:r>
            <a:endParaRPr lang="en-US" sz="3200" dirty="0">
              <a:latin typeface="Lato Italics" panose="020B0604020202020204" charset="0"/>
              <a:ea typeface="Lato Italics" panose="020B0604020202020204" charset="0"/>
              <a:cs typeface="Lato Italics" panose="020B0604020202020204" charset="0"/>
            </a:endParaRPr>
          </a:p>
          <a:p>
            <a:pPr marL="585216" marR="0" indent="-457200" algn="just" rtl="0">
              <a:lnSpc>
                <a:spcPct val="150000"/>
              </a:lnSpc>
              <a:spcBef>
                <a:spcPts val="0"/>
              </a:spcBef>
              <a:spcAft>
                <a:spcPts val="0"/>
              </a:spcAft>
              <a:buClr>
                <a:schemeClr val="dk1"/>
              </a:buClr>
              <a:buSzPts val="1500"/>
              <a:buFont typeface="Wingdings" panose="05000000000000000000" pitchFamily="2" charset="2"/>
              <a:buChar char="q"/>
            </a:pPr>
            <a:r>
              <a:rPr lang="en-US" sz="3200" dirty="0">
                <a:latin typeface="Lato Italics" panose="020B0604020202020204" charset="0"/>
                <a:ea typeface="Lato Italics" panose="020B0604020202020204" charset="0"/>
                <a:cs typeface="Lato Italics" panose="020B0604020202020204" charset="0"/>
              </a:rPr>
              <a:t>T</a:t>
            </a:r>
            <a:r>
              <a:rPr lang="vi-VN" sz="3200" dirty="0">
                <a:latin typeface="Lato Italics" panose="020B0604020202020204" charset="0"/>
                <a:ea typeface="Lato Italics" panose="020B0604020202020204" charset="0"/>
                <a:cs typeface="Lato Italics" panose="020B0604020202020204" charset="0"/>
              </a:rPr>
              <a:t>ìm hiểu nghiệp vụ chuyên môn trước khi phân tích.</a:t>
            </a:r>
            <a:endParaRPr lang="en-US" sz="3200" dirty="0">
              <a:latin typeface="Lato Italics" panose="020B0604020202020204" charset="0"/>
              <a:ea typeface="Lato Italics" panose="020B0604020202020204" charset="0"/>
              <a:cs typeface="Lato Italics" panose="020B0604020202020204" charset="0"/>
            </a:endParaRPr>
          </a:p>
          <a:p>
            <a:pPr marL="585216" marR="0" indent="-457200" algn="just" rtl="0">
              <a:lnSpc>
                <a:spcPct val="150000"/>
              </a:lnSpc>
              <a:spcBef>
                <a:spcPts val="0"/>
              </a:spcBef>
              <a:spcAft>
                <a:spcPts val="0"/>
              </a:spcAft>
              <a:buClr>
                <a:schemeClr val="dk1"/>
              </a:buClr>
              <a:buSzPts val="1500"/>
              <a:buFont typeface="Wingdings" panose="05000000000000000000" pitchFamily="2" charset="2"/>
              <a:buChar char="q"/>
            </a:pPr>
            <a:r>
              <a:rPr lang="vi-VN" sz="3200" dirty="0">
                <a:latin typeface="Lato Italics" panose="020B0604020202020204" charset="0"/>
                <a:ea typeface="Lato Italics" panose="020B0604020202020204" charset="0"/>
                <a:cs typeface="Lato Italics" panose="020B0604020202020204" charset="0"/>
              </a:rPr>
              <a:t>Trích rút, chuẩn hóa, tải được dữ liệu từ dữ liệu giao dịch về dạng OLAP dùng cho phân tích dữ liệu và lưu trữ vào kho dữ liệu. </a:t>
            </a:r>
            <a:endParaRPr lang="en-US" sz="3200" dirty="0">
              <a:latin typeface="Lato Italics" panose="020B0604020202020204" charset="0"/>
              <a:ea typeface="Lato Italics" panose="020B0604020202020204" charset="0"/>
              <a:cs typeface="Lato Italics" panose="020B0604020202020204" charset="0"/>
            </a:endParaRPr>
          </a:p>
          <a:p>
            <a:pPr marL="585216" marR="0" indent="-457200" algn="just" rtl="0">
              <a:lnSpc>
                <a:spcPct val="150000"/>
              </a:lnSpc>
              <a:spcBef>
                <a:spcPts val="0"/>
              </a:spcBef>
              <a:spcAft>
                <a:spcPts val="0"/>
              </a:spcAft>
              <a:buClr>
                <a:schemeClr val="dk1"/>
              </a:buClr>
              <a:buSzPts val="1500"/>
              <a:buFont typeface="Wingdings" panose="05000000000000000000" pitchFamily="2" charset="2"/>
              <a:buChar char="q"/>
            </a:pPr>
            <a:r>
              <a:rPr lang="vi-VN" sz="3200" dirty="0">
                <a:latin typeface="Lato Italics" panose="020B0604020202020204" charset="0"/>
                <a:ea typeface="Lato Italics" panose="020B0604020202020204" charset="0"/>
                <a:cs typeface="Lato Italics" panose="020B0604020202020204" charset="0"/>
              </a:rPr>
              <a:t>Xây dựng được các báo cáo đáp ứng các yêu cầu tự động của chủ cửa hàng, hỗ trợ phân tích và ra quyết định. </a:t>
            </a:r>
            <a:endParaRPr lang="en-US" sz="3200" dirty="0">
              <a:latin typeface="Lato Italics" panose="020B0604020202020204" charset="0"/>
              <a:ea typeface="Lato Italics" panose="020B0604020202020204" charset="0"/>
              <a:cs typeface="Lato Italics" panose="020B0604020202020204" charset="0"/>
            </a:endParaRPr>
          </a:p>
        </p:txBody>
      </p:sp>
    </p:spTree>
    <p:extLst>
      <p:ext uri="{BB962C8B-B14F-4D97-AF65-F5344CB8AC3E}">
        <p14:creationId xmlns:p14="http://schemas.microsoft.com/office/powerpoint/2010/main" val="1311585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NHẬN XÉT</a:t>
            </a:r>
          </a:p>
        </p:txBody>
      </p:sp>
      <p:sp>
        <p:nvSpPr>
          <p:cNvPr id="5" name="TextBox 4">
            <a:extLst>
              <a:ext uri="{FF2B5EF4-FFF2-40B4-BE49-F238E27FC236}">
                <a16:creationId xmlns:a16="http://schemas.microsoft.com/office/drawing/2014/main" id="{998813C8-EEED-6BD4-585D-99689F8D0668}"/>
              </a:ext>
            </a:extLst>
          </p:cNvPr>
          <p:cNvSpPr txBox="1"/>
          <p:nvPr/>
        </p:nvSpPr>
        <p:spPr>
          <a:xfrm>
            <a:off x="12268200" y="2628900"/>
            <a:ext cx="1081450" cy="369332"/>
          </a:xfrm>
          <a:prstGeom prst="rect">
            <a:avLst/>
          </a:prstGeom>
          <a:noFill/>
        </p:spPr>
        <p:txBody>
          <a:bodyPr wrap="none" rtlCol="0">
            <a:spAutoFit/>
          </a:bodyPr>
          <a:lstStyle/>
          <a:p>
            <a:r>
              <a:rPr lang="en-US" dirty="0">
                <a:solidFill>
                  <a:srgbClr val="FFFFFF"/>
                </a:solidFill>
              </a:rPr>
              <a:t>ERD OLTP</a:t>
            </a:r>
          </a:p>
        </p:txBody>
      </p:sp>
      <p:sp>
        <p:nvSpPr>
          <p:cNvPr id="7" name="TextBox 6">
            <a:extLst>
              <a:ext uri="{FF2B5EF4-FFF2-40B4-BE49-F238E27FC236}">
                <a16:creationId xmlns:a16="http://schemas.microsoft.com/office/drawing/2014/main" id="{F1A18A7F-AD0A-B505-C3B0-6372787B4BEF}"/>
              </a:ext>
            </a:extLst>
          </p:cNvPr>
          <p:cNvSpPr txBox="1"/>
          <p:nvPr/>
        </p:nvSpPr>
        <p:spPr>
          <a:xfrm>
            <a:off x="1295400" y="2057892"/>
            <a:ext cx="16154400" cy="5904373"/>
          </a:xfrm>
          <a:prstGeom prst="rect">
            <a:avLst/>
          </a:prstGeom>
          <a:noFill/>
        </p:spPr>
        <p:txBody>
          <a:bodyPr wrap="square">
            <a:spAutoFit/>
          </a:bodyPr>
          <a:lstStyle/>
          <a:p>
            <a:pPr marL="128016" marR="0" algn="just" rtl="0">
              <a:lnSpc>
                <a:spcPct val="150000"/>
              </a:lnSpc>
              <a:spcBef>
                <a:spcPts val="0"/>
              </a:spcBef>
              <a:spcAft>
                <a:spcPts val="0"/>
              </a:spcAft>
              <a:buClr>
                <a:schemeClr val="dk1"/>
              </a:buClr>
              <a:buSzPts val="1500"/>
            </a:pP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1.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Dữ</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liệu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trong</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thực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tế</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luôn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luôn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chưa</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hoàn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chỉnh</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Cần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có</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các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bước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xử</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lý</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dữ</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liệu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để</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dữ</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liệu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được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chọn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lọc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chuẩn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hoá</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thu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gọn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kích</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thước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để</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phù</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hợp</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với</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yêu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cầu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phân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tích</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a:t>
            </a:r>
            <a:endParaRPr lang="en-US" sz="3200" dirty="0">
              <a:latin typeface="Lato Italics" panose="020B0604020202020204" charset="0"/>
              <a:ea typeface="Lato Italics" panose="020B0604020202020204" charset="0"/>
              <a:cs typeface="Lato Italics" panose="020B0604020202020204" charset="0"/>
            </a:endParaRPr>
          </a:p>
          <a:p>
            <a:pPr marL="128016" marR="0" algn="just" rtl="0">
              <a:lnSpc>
                <a:spcPct val="150000"/>
              </a:lnSpc>
              <a:spcBef>
                <a:spcPts val="0"/>
              </a:spcBef>
              <a:spcAft>
                <a:spcPts val="0"/>
              </a:spcAft>
              <a:buClr>
                <a:schemeClr val="dk1"/>
              </a:buClr>
              <a:buSzPts val="1500"/>
            </a:pP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2.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Cần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tìm</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hiểu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khảo</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sát</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kỹ</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càng</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yêu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cầu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nghiệp</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vụ</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chuyên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môn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trước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khi</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thực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hiện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xử</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lý</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dữ</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liệu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phân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tích</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và</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thiết</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kế</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Data Warehouse.</a:t>
            </a:r>
            <a:endParaRPr lang="en-US" sz="3200" dirty="0">
              <a:effectLst/>
              <a:latin typeface="Lato Italics" panose="020B0604020202020204" charset="0"/>
              <a:ea typeface="Lato Italics" panose="020B0604020202020204" charset="0"/>
              <a:cs typeface="Lato Italics" panose="020B0604020202020204" charset="0"/>
            </a:endParaRPr>
          </a:p>
          <a:p>
            <a:pPr marL="128016" marR="0" algn="just" rtl="0">
              <a:lnSpc>
                <a:spcPct val="150000"/>
              </a:lnSpc>
              <a:spcBef>
                <a:spcPts val="0"/>
              </a:spcBef>
              <a:spcAft>
                <a:spcPts val="0"/>
              </a:spcAft>
            </a:pP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3.	Dashboard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cần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phải</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bám</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sát</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yêu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cầu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phân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tích</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đảm</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bảo</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tính</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trực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quan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thông</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tin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được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biểu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diễn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rõ</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ràng</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được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sắp</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xếp</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khoa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học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a:t>
            </a:r>
            <a:endParaRPr lang="en-US" sz="3200" dirty="0">
              <a:effectLst/>
              <a:latin typeface="Lato Italics" panose="020B0604020202020204" charset="0"/>
              <a:ea typeface="Lato Italics" panose="020B0604020202020204" charset="0"/>
              <a:cs typeface="Lato Italics" panose="020B0604020202020204" charset="0"/>
            </a:endParaRPr>
          </a:p>
          <a:p>
            <a:pPr marL="128016" marR="0" algn="just" rtl="0">
              <a:lnSpc>
                <a:spcPct val="150000"/>
              </a:lnSpc>
              <a:spcBef>
                <a:spcPts val="0"/>
              </a:spcBef>
              <a:spcAft>
                <a:spcPts val="0"/>
              </a:spcAft>
            </a:pPr>
            <a:r>
              <a:rPr lang="en-US" sz="3200" dirty="0">
                <a:solidFill>
                  <a:srgbClr val="000000"/>
                </a:solidFill>
                <a:latin typeface="Lato Italics" panose="020B0604020202020204" charset="0"/>
                <a:ea typeface="Lato Italics" panose="020B0604020202020204" charset="0"/>
                <a:cs typeface="Lato Italics" panose="020B0604020202020204" charset="0"/>
              </a:rPr>
              <a:t>4.	</a:t>
            </a:r>
            <a:r>
              <a:rPr lang="en-US" sz="3200" dirty="0" err="1">
                <a:solidFill>
                  <a:srgbClr val="000000"/>
                </a:solidFill>
                <a:latin typeface="Lato Italics" panose="020B0604020202020204" charset="0"/>
                <a:ea typeface="Lato Italics" panose="020B0604020202020204" charset="0"/>
                <a:cs typeface="Lato Italics" panose="020B0604020202020204" charset="0"/>
              </a:rPr>
              <a:t>K</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hông</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nên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quá</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tập</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trung</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vào</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thống</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kê</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đơn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thuần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mà</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phải</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phục</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vụ</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nhu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cầu</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đưa</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ra</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phân</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tích</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dự</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báo</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hỗ</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trợ</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ra</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quyết</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 </a:t>
            </a:r>
            <a:r>
              <a:rPr lang="en-US" sz="3200" b="0" i="0" dirty="0" err="1">
                <a:solidFill>
                  <a:srgbClr val="000000"/>
                </a:solidFill>
                <a:effectLst/>
                <a:latin typeface="Lato Italics" panose="020B0604020202020204" charset="0"/>
                <a:ea typeface="Lato Italics" panose="020B0604020202020204" charset="0"/>
                <a:cs typeface="Lato Italics" panose="020B0604020202020204" charset="0"/>
              </a:rPr>
              <a:t>định</a:t>
            </a:r>
            <a:r>
              <a:rPr lang="en-US" sz="3200" b="0" i="0" dirty="0">
                <a:solidFill>
                  <a:srgbClr val="000000"/>
                </a:solidFill>
                <a:effectLst/>
                <a:latin typeface="Lato Italics" panose="020B0604020202020204" charset="0"/>
                <a:ea typeface="Lato Italics" panose="020B0604020202020204" charset="0"/>
                <a:cs typeface="Lato Italics" panose="020B0604020202020204" charset="0"/>
              </a:rPr>
              <a:t>…</a:t>
            </a:r>
            <a:endParaRPr lang="en-US" sz="3200" dirty="0">
              <a:effectLst/>
              <a:latin typeface="Lato Italics" panose="020B0604020202020204" charset="0"/>
              <a:ea typeface="Lato Italics" panose="020B0604020202020204" charset="0"/>
              <a:cs typeface="Lato Italics" panose="020B0604020202020204" charset="0"/>
            </a:endParaRPr>
          </a:p>
        </p:txBody>
      </p:sp>
    </p:spTree>
    <p:extLst>
      <p:ext uri="{BB962C8B-B14F-4D97-AF65-F5344CB8AC3E}">
        <p14:creationId xmlns:p14="http://schemas.microsoft.com/office/powerpoint/2010/main" val="2730502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43B72B-DE0C-045F-749E-A7CCF4697CD8}"/>
              </a:ext>
            </a:extLst>
          </p:cNvPr>
          <p:cNvSpPr txBox="1"/>
          <p:nvPr/>
        </p:nvSpPr>
        <p:spPr>
          <a:xfrm>
            <a:off x="1705104" y="3573840"/>
            <a:ext cx="14877791" cy="1569660"/>
          </a:xfrm>
          <a:prstGeom prst="rect">
            <a:avLst/>
          </a:prstGeom>
          <a:noFill/>
        </p:spPr>
        <p:txBody>
          <a:bodyPr wrap="none" rtlCol="0">
            <a:spAutoFit/>
          </a:bodyPr>
          <a:lstStyle/>
          <a:p>
            <a:r>
              <a:rPr lang="en-US" sz="9600" dirty="0">
                <a:solidFill>
                  <a:srgbClr val="334D8F"/>
                </a:solidFill>
                <a:latin typeface="Poppins Heavy" panose="020B0604020202020204" charset="0"/>
                <a:cs typeface="Poppins Heavy" panose="020B0604020202020204" charset="0"/>
              </a:rPr>
              <a:t>THANKS FOR LISTENING</a:t>
            </a:r>
          </a:p>
        </p:txBody>
      </p:sp>
      <p:grpSp>
        <p:nvGrpSpPr>
          <p:cNvPr id="4" name="Group 14">
            <a:extLst>
              <a:ext uri="{FF2B5EF4-FFF2-40B4-BE49-F238E27FC236}">
                <a16:creationId xmlns:a16="http://schemas.microsoft.com/office/drawing/2014/main" id="{669257F5-8183-A996-22C7-D207C0D6A1B9}"/>
              </a:ext>
            </a:extLst>
          </p:cNvPr>
          <p:cNvGrpSpPr/>
          <p:nvPr/>
        </p:nvGrpSpPr>
        <p:grpSpPr>
          <a:xfrm>
            <a:off x="0" y="0"/>
            <a:ext cx="541602" cy="10287000"/>
            <a:chOff x="0" y="0"/>
            <a:chExt cx="157867" cy="2998468"/>
          </a:xfrm>
        </p:grpSpPr>
        <p:sp>
          <p:nvSpPr>
            <p:cNvPr id="5" name="Freeform 15">
              <a:extLst>
                <a:ext uri="{FF2B5EF4-FFF2-40B4-BE49-F238E27FC236}">
                  <a16:creationId xmlns:a16="http://schemas.microsoft.com/office/drawing/2014/main" id="{C0B50A2F-9FA9-5BB8-E805-137D8B92E87C}"/>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Tree>
    <p:extLst>
      <p:ext uri="{BB962C8B-B14F-4D97-AF65-F5344CB8AC3E}">
        <p14:creationId xmlns:p14="http://schemas.microsoft.com/office/powerpoint/2010/main" val="2109927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3774187" y="-2947126"/>
            <a:ext cx="914400" cy="7951652"/>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6621198" cy="841512"/>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I.1. Retail sales</a:t>
            </a:r>
          </a:p>
        </p:txBody>
      </p:sp>
      <p:sp>
        <p:nvSpPr>
          <p:cNvPr id="5" name="TextBox 4">
            <a:extLst>
              <a:ext uri="{FF2B5EF4-FFF2-40B4-BE49-F238E27FC236}">
                <a16:creationId xmlns:a16="http://schemas.microsoft.com/office/drawing/2014/main" id="{186A8ED1-5448-87C0-8243-568EDD369532}"/>
              </a:ext>
            </a:extLst>
          </p:cNvPr>
          <p:cNvSpPr txBox="1"/>
          <p:nvPr/>
        </p:nvSpPr>
        <p:spPr>
          <a:xfrm>
            <a:off x="1730214" y="2327344"/>
            <a:ext cx="15719586" cy="5799921"/>
          </a:xfrm>
          <a:prstGeom prst="rect">
            <a:avLst/>
          </a:prstGeom>
          <a:noFill/>
        </p:spPr>
        <p:txBody>
          <a:bodyPr wrap="square">
            <a:spAutoFit/>
          </a:bodyPr>
          <a:lstStyle/>
          <a:p>
            <a:pPr rtl="0" fontAlgn="base">
              <a:lnSpc>
                <a:spcPct val="150000"/>
              </a:lnSpc>
              <a:spcBef>
                <a:spcPts val="0"/>
              </a:spcBef>
              <a:spcAft>
                <a:spcPts val="0"/>
              </a:spcAft>
            </a:pPr>
            <a:r>
              <a:rPr lang="vi-VN" sz="3600" b="0" i="0" u="none" strike="noStrike" dirty="0">
                <a:solidFill>
                  <a:srgbClr val="000000"/>
                </a:solidFill>
                <a:effectLst/>
                <a:latin typeface="Lato Bold" panose="020F0502020204030203" charset="0"/>
                <a:ea typeface="Lato Bold" panose="020F0502020204030203" charset="0"/>
                <a:cs typeface="Lato Bold" panose="020F0502020204030203" charset="0"/>
              </a:rPr>
              <a:t>Tầm quan trọng của DW trong retail sales.</a:t>
            </a:r>
          </a:p>
          <a:p>
            <a:pPr marL="742950" indent="-742950" rtl="0" fontAlgn="base">
              <a:lnSpc>
                <a:spcPct val="150000"/>
              </a:lnSpc>
              <a:spcBef>
                <a:spcPts val="0"/>
              </a:spcBef>
              <a:spcAft>
                <a:spcPts val="0"/>
              </a:spcAft>
              <a:buFont typeface="+mj-lt"/>
              <a:buAutoNum type="arabicPeriod"/>
            </a:pPr>
            <a:r>
              <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Đáp ứng dữ liệu lớn.</a:t>
            </a:r>
          </a:p>
          <a:p>
            <a:pPr marL="742950" indent="-742950" rtl="0" fontAlgn="base">
              <a:lnSpc>
                <a:spcPct val="150000"/>
              </a:lnSpc>
              <a:spcBef>
                <a:spcPts val="0"/>
              </a:spcBef>
              <a:spcAft>
                <a:spcPts val="0"/>
              </a:spcAft>
              <a:buFont typeface="+mj-lt"/>
              <a:buAutoNum type="arabicPeriod"/>
            </a:pPr>
            <a:r>
              <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Quản lý thông tin linh hoạt, hiệu quả. </a:t>
            </a:r>
          </a:p>
          <a:p>
            <a:pPr marL="742950" indent="-742950" rtl="0" fontAlgn="base">
              <a:lnSpc>
                <a:spcPct val="150000"/>
              </a:lnSpc>
              <a:spcBef>
                <a:spcPts val="0"/>
              </a:spcBef>
              <a:spcAft>
                <a:spcPts val="0"/>
              </a:spcAft>
              <a:buFont typeface="+mj-lt"/>
              <a:buAutoNum type="arabicPeriod"/>
            </a:pPr>
            <a:r>
              <a:rPr lang="vi-VN" sz="3600" b="0" i="0" u="none" strike="noStrike" dirty="0">
                <a:solidFill>
                  <a:srgbClr val="000000"/>
                </a:solidFill>
                <a:effectLst/>
                <a:latin typeface="Lato Italics" panose="020B0604020202020204" charset="0"/>
                <a:ea typeface="Lato Italics" panose="020B0604020202020204" charset="0"/>
                <a:cs typeface="Lato Italics" panose="020B0604020202020204" charset="0"/>
              </a:rPr>
              <a:t>Cung cấp nền tảng cho các công cụ phân tích, báo cáo để phục vụ cho việc phân tích dữ liệu bán hàng, từ đó lên kế hoạch đầu tư, phát triển hiệu quả.</a:t>
            </a:r>
          </a:p>
          <a:p>
            <a:pPr rtl="0" fontAlgn="base">
              <a:lnSpc>
                <a:spcPct val="150000"/>
              </a:lnSpc>
              <a:spcBef>
                <a:spcPts val="0"/>
              </a:spcBef>
              <a:spcAft>
                <a:spcPts val="0"/>
              </a:spcAft>
            </a:pPr>
            <a:br>
              <a:rPr lang="vi-VN" sz="3600" dirty="0">
                <a:latin typeface="Lato" panose="020F0502020204030203" pitchFamily="34" charset="0"/>
                <a:ea typeface="Lato" panose="020F0502020204030203" pitchFamily="34" charset="0"/>
                <a:cs typeface="Lato" panose="020F0502020204030203" pitchFamily="34" charset="0"/>
              </a:rPr>
            </a:br>
            <a:endParaRPr lang="en-US" sz="3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161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AE554EF-7E85-DCC4-1B7D-29C6C6A7E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51" y="1508759"/>
            <a:ext cx="17178999" cy="828423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4">
            <a:extLst>
              <a:ext uri="{FF2B5EF4-FFF2-40B4-BE49-F238E27FC236}">
                <a16:creationId xmlns:a16="http://schemas.microsoft.com/office/drawing/2014/main" id="{3E40528C-63BA-D479-4F74-2D9290B2C2B1}"/>
              </a:ext>
            </a:extLst>
          </p:cNvPr>
          <p:cNvGrpSpPr/>
          <p:nvPr/>
        </p:nvGrpSpPr>
        <p:grpSpPr>
          <a:xfrm>
            <a:off x="0" y="0"/>
            <a:ext cx="541602" cy="10287000"/>
            <a:chOff x="0" y="0"/>
            <a:chExt cx="157867" cy="2998468"/>
          </a:xfrm>
        </p:grpSpPr>
        <p:sp>
          <p:nvSpPr>
            <p:cNvPr id="4" name="Freeform 15">
              <a:extLst>
                <a:ext uri="{FF2B5EF4-FFF2-40B4-BE49-F238E27FC236}">
                  <a16:creationId xmlns:a16="http://schemas.microsoft.com/office/drawing/2014/main" id="{02666A2B-6B40-70C4-CE3A-B5759F816AE7}"/>
                </a:ext>
              </a:extLst>
            </p:cNvPr>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grpSp>
        <p:nvGrpSpPr>
          <p:cNvPr id="9" name="Group 20">
            <a:extLst>
              <a:ext uri="{FF2B5EF4-FFF2-40B4-BE49-F238E27FC236}">
                <a16:creationId xmlns:a16="http://schemas.microsoft.com/office/drawing/2014/main" id="{CB3483F0-517F-32DC-82FD-7A75BB981836}"/>
              </a:ext>
            </a:extLst>
          </p:cNvPr>
          <p:cNvGrpSpPr/>
          <p:nvPr/>
        </p:nvGrpSpPr>
        <p:grpSpPr>
          <a:xfrm rot="-5400000">
            <a:off x="4814081" y="-3987020"/>
            <a:ext cx="914400" cy="10031438"/>
            <a:chOff x="0" y="0"/>
            <a:chExt cx="2354580" cy="11492046"/>
          </a:xfrm>
        </p:grpSpPr>
        <p:sp>
          <p:nvSpPr>
            <p:cNvPr id="10" name="Freeform 21">
              <a:extLst>
                <a:ext uri="{FF2B5EF4-FFF2-40B4-BE49-F238E27FC236}">
                  <a16:creationId xmlns:a16="http://schemas.microsoft.com/office/drawing/2014/main" id="{4F220C15-582C-4066-E23C-DCDE04F07BB7}"/>
                </a:ext>
              </a:extLst>
            </p:cNvPr>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US" dirty="0"/>
            </a:p>
          </p:txBody>
        </p:sp>
      </p:grpSp>
      <p:sp>
        <p:nvSpPr>
          <p:cNvPr id="11" name="TextBox 35">
            <a:extLst>
              <a:ext uri="{FF2B5EF4-FFF2-40B4-BE49-F238E27FC236}">
                <a16:creationId xmlns:a16="http://schemas.microsoft.com/office/drawing/2014/main" id="{C26B0CDF-A0D7-84CC-8CB7-8CEE622BDC59}"/>
              </a:ext>
            </a:extLst>
          </p:cNvPr>
          <p:cNvSpPr txBox="1"/>
          <p:nvPr/>
        </p:nvSpPr>
        <p:spPr>
          <a:xfrm>
            <a:off x="541602" y="549133"/>
            <a:ext cx="9059598" cy="822276"/>
          </a:xfrm>
          <a:prstGeom prst="rect">
            <a:avLst/>
          </a:prstGeom>
        </p:spPr>
        <p:txBody>
          <a:bodyPr wrap="square" lIns="0" tIns="0" rIns="0" bIns="0" rtlCol="0" anchor="t">
            <a:spAutoFit/>
          </a:bodyPr>
          <a:lstStyle/>
          <a:p>
            <a:pPr algn="ctr">
              <a:lnSpc>
                <a:spcPts val="7349"/>
              </a:lnSpc>
            </a:pPr>
            <a:r>
              <a:rPr lang="en-US" sz="4400" spc="349" dirty="0">
                <a:solidFill>
                  <a:srgbClr val="FFFFFF"/>
                </a:solidFill>
                <a:latin typeface="Lato Bold" panose="020F0502020204030203" charset="0"/>
                <a:ea typeface="Lato Bold" panose="020F0502020204030203" charset="0"/>
                <a:cs typeface="Lato Bold" panose="020F0502020204030203" charset="0"/>
              </a:rPr>
              <a:t>I.2. Quy </a:t>
            </a:r>
            <a:r>
              <a:rPr lang="en-US" sz="4400" spc="349" dirty="0" err="1">
                <a:solidFill>
                  <a:srgbClr val="FFFFFF"/>
                </a:solidFill>
                <a:latin typeface="Lato Bold" panose="020F0502020204030203" charset="0"/>
                <a:ea typeface="Lato Bold" panose="020F0502020204030203" charset="0"/>
                <a:cs typeface="Lato Bold" panose="020F0502020204030203" charset="0"/>
              </a:rPr>
              <a:t>trình</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nghiệp</a:t>
            </a:r>
            <a:r>
              <a:rPr lang="en-US" sz="4400" spc="349" dirty="0">
                <a:solidFill>
                  <a:srgbClr val="FFFFFF"/>
                </a:solidFill>
                <a:latin typeface="Lato Bold" panose="020F0502020204030203" charset="0"/>
                <a:ea typeface="Lato Bold" panose="020F0502020204030203" charset="0"/>
                <a:cs typeface="Lato Bold" panose="020F0502020204030203" charset="0"/>
              </a:rPr>
              <a:t> </a:t>
            </a:r>
            <a:r>
              <a:rPr lang="en-US" sz="4400" spc="349" dirty="0" err="1">
                <a:solidFill>
                  <a:srgbClr val="FFFFFF"/>
                </a:solidFill>
                <a:latin typeface="Lato Bold" panose="020F0502020204030203" charset="0"/>
                <a:ea typeface="Lato Bold" panose="020F0502020204030203" charset="0"/>
                <a:cs typeface="Lato Bold" panose="020F0502020204030203" charset="0"/>
              </a:rPr>
              <a:t>vụ</a:t>
            </a:r>
            <a:endParaRPr lang="en-US" sz="4400" spc="349" dirty="0">
              <a:solidFill>
                <a:srgbClr val="FFFFFF"/>
              </a:solidFill>
              <a:latin typeface="Lato Bold" panose="020F0502020204030203" charset="0"/>
              <a:ea typeface="Lato Bold" panose="020F0502020204030203" charset="0"/>
              <a:cs typeface="Lato Bold" panose="020F0502020204030203" charset="0"/>
            </a:endParaRPr>
          </a:p>
        </p:txBody>
      </p:sp>
    </p:spTree>
    <p:extLst>
      <p:ext uri="{BB962C8B-B14F-4D97-AF65-F5344CB8AC3E}">
        <p14:creationId xmlns:p14="http://schemas.microsoft.com/office/powerpoint/2010/main" val="2517058020"/>
      </p:ext>
    </p:extLst>
  </p:cSld>
  <p:clrMapOvr>
    <a:masterClrMapping/>
  </p:clrMapOvr>
</p:sld>
</file>

<file path=ppt/theme/theme1.xml><?xml version="1.0" encoding="utf-8"?>
<a:theme xmlns:a="http://schemas.openxmlformats.org/drawingml/2006/main" name="Tuberculosis Infographics by Slidesgo">
  <a:themeElements>
    <a:clrScheme name="Simple Light">
      <a:dk1>
        <a:srgbClr val="000000"/>
      </a:dk1>
      <a:lt1>
        <a:srgbClr val="FFFFFF"/>
      </a:lt1>
      <a:dk2>
        <a:srgbClr val="FFB37D"/>
      </a:dk2>
      <a:lt2>
        <a:srgbClr val="FF8058"/>
      </a:lt2>
      <a:accent1>
        <a:srgbClr val="F16A6A"/>
      </a:accent1>
      <a:accent2>
        <a:srgbClr val="ED4350"/>
      </a:accent2>
      <a:accent3>
        <a:srgbClr val="178688"/>
      </a:accent3>
      <a:accent4>
        <a:srgbClr val="334D8F"/>
      </a:accent4>
      <a:accent5>
        <a:srgbClr val="697BAA"/>
      </a:accent5>
      <a:accent6>
        <a:srgbClr val="CCCCC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3009</TotalTime>
  <Words>2965</Words>
  <Application>Microsoft Office PowerPoint</Application>
  <PresentationFormat>Custom</PresentationFormat>
  <Paragraphs>380</Paragraphs>
  <Slides>76</Slides>
  <Notes>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76</vt:i4>
      </vt:variant>
    </vt:vector>
  </HeadingPairs>
  <TitlesOfParts>
    <vt:vector size="92" baseType="lpstr">
      <vt:lpstr>Arial</vt:lpstr>
      <vt:lpstr>Roboto</vt:lpstr>
      <vt:lpstr>Poppins Heavy</vt:lpstr>
      <vt:lpstr>Lato Bold</vt:lpstr>
      <vt:lpstr>Calibri</vt:lpstr>
      <vt:lpstr>Lato</vt:lpstr>
      <vt:lpstr>Fira Sans Extra Condensed SemiBold</vt:lpstr>
      <vt:lpstr>Calibri Light</vt:lpstr>
      <vt:lpstr>Lato Italics</vt:lpstr>
      <vt:lpstr>Wingdings</vt:lpstr>
      <vt:lpstr>Poppins Ultra-Bold</vt:lpstr>
      <vt:lpstr>Noto Serif Display</vt:lpstr>
      <vt:lpstr>Poppins Bold</vt:lpstr>
      <vt:lpstr>Segoe UI Black</vt:lpstr>
      <vt:lpstr>Tuberculosis Infographics by Slidesgo</vt:lpstr>
      <vt:lpstr>Office Theme</vt:lpstr>
      <vt:lpstr>PowerPoint Presentation</vt:lpstr>
      <vt:lpstr>Thành viên nhóm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Elegant and Professional Company Business Proposal Presentation</dc:title>
  <cp:lastModifiedBy>Thảo Phạm</cp:lastModifiedBy>
  <cp:revision>42</cp:revision>
  <dcterms:created xsi:type="dcterms:W3CDTF">2006-08-16T00:00:00Z</dcterms:created>
  <dcterms:modified xsi:type="dcterms:W3CDTF">2024-01-13T18:33:04Z</dcterms:modified>
  <dc:identifier>DAF0saoylUk</dc:identifier>
</cp:coreProperties>
</file>